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34E3D6-6C5B-4F7C-A494-D6BE2C72E1D1}">
  <a:tblStyle styleId="{0634E3D6-6C5B-4F7C-A494-D6BE2C72E1D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5" autoAdjust="0"/>
  </p:normalViewPr>
  <p:slideViewPr>
    <p:cSldViewPr snapToGrid="0">
      <p:cViewPr varScale="1">
        <p:scale>
          <a:sx n="80" d="100"/>
          <a:sy n="80" d="100"/>
        </p:scale>
        <p:origin x="111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350e3bd0c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a350e3bd0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350e3bd0c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a350e3bd0c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350e3bd0c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a350e3bd0c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350e3bd0c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a350e3bd0c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50e3bd0c_2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a350e3bd0c_2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50e3bd0c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a350e3bd0c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50e3bd0c_2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a350e3bd0c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350e3bd0c_2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at least have common field in the document (possible to not have similar pair too btw)</a:t>
            </a:r>
            <a:endParaRPr dirty="0"/>
          </a:p>
        </p:txBody>
      </p:sp>
      <p:sp>
        <p:nvSpPr>
          <p:cNvPr id="266" name="Google Shape;266;ga350e3bd0c_2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50e3bd0c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a350e3bd0c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350e3bd0c_2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0" name="Google Shape;280;ga350e3bd0c_2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350e3bd0c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Bson</a:t>
            </a:r>
            <a:r>
              <a:rPr lang="en-US" dirty="0"/>
              <a:t> – Binary JSON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Format similar to json, but binary format</a:t>
            </a:r>
            <a:endParaRPr dirty="0"/>
          </a:p>
        </p:txBody>
      </p:sp>
      <p:sp>
        <p:nvSpPr>
          <p:cNvPr id="287" name="Google Shape;287;ga350e3bd0c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350e3bd0c_2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a350e3bd0c_2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a350e3bd0c_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Coz only machine readable – faster and smaller</a:t>
            </a:r>
            <a:endParaRPr dirty="0"/>
          </a:p>
        </p:txBody>
      </p:sp>
      <p:sp>
        <p:nvSpPr>
          <p:cNvPr id="294" name="Google Shape;294;ga350e3bd0c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350e3bd0c_2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Stored in BSON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Viewed in JSON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import and export from/to BSON/JSON</a:t>
            </a:r>
            <a:endParaRPr dirty="0"/>
          </a:p>
        </p:txBody>
      </p:sp>
      <p:sp>
        <p:nvSpPr>
          <p:cNvPr id="301" name="Google Shape;301;ga350e3bd0c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350e3bd0c_2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These command is the command in </a:t>
            </a:r>
            <a:r>
              <a:rPr lang="en-US" dirty="0" err="1"/>
              <a:t>mongoDB</a:t>
            </a:r>
            <a:endParaRPr dirty="0"/>
          </a:p>
        </p:txBody>
      </p:sp>
      <p:sp>
        <p:nvSpPr>
          <p:cNvPr id="308" name="Google Shape;308;ga350e3bd0c_2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350e3bd0c_2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a350e3bd0c_2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350e3bd0c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a350e3bd0c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350e3bd0c_2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a350e3bd0c_2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350e3bd0c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a350e3bd0c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350e3bd0c_2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ga350e3bd0c_2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a350e3bd0c_2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a350e3bd0c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a350e3bd0c_2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a350e3bd0c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350e3bd0c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Got no pre-defined schema like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No-SQL – not only SQL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Doesn’t have: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Consistency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security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ga350e3bd0c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350e3bd0c_2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a350e3bd0c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a350e3bd0c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a350e3bd0c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350e3bd0c_2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a350e3bd0c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350e3bd0c_2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mongo compass</a:t>
            </a:r>
            <a:endParaRPr dirty="0"/>
          </a:p>
        </p:txBody>
      </p:sp>
      <p:sp>
        <p:nvSpPr>
          <p:cNvPr id="419" name="Google Shape;419;ga350e3bd0c_2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350e3bd0c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a350e3bd0c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a350e3bd0c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All operator start with $</a:t>
            </a:r>
            <a:endParaRPr dirty="0"/>
          </a:p>
        </p:txBody>
      </p:sp>
      <p:sp>
        <p:nvSpPr>
          <p:cNvPr id="433" name="Google Shape;433;ga350e3bd0c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a350e3bd0c_2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a350e3bd0c_2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350e3bd0c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ga350e3bd0c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350e3bd0c_2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a350e3bd0c_2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a350e3bd0c_2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a350e3bd0c_2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350e3bd0c_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Scaling up vs scaling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case, we talk about scaling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 overheard – less resources</a:t>
            </a:r>
            <a:endParaRPr dirty="0"/>
          </a:p>
        </p:txBody>
      </p:sp>
      <p:sp>
        <p:nvSpPr>
          <p:cNvPr id="152" name="Google Shape;152;ga350e3bd0c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a350e3bd0c_2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a350e3bd0c_2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350e3bd0c_2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a350e3bd0c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350e3bd0c_2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a350e3bd0c_2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a350e3bd0c_2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a350e3bd0c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350e3bd0c_2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a350e3bd0c_2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a350e3bd0c_2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a350e3bd0c_2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350e3bd0c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a350e3bd0c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350e3bd0c_2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a350e3bd0c_2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350e3bd0c_2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a350e3bd0c_2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350e3bd0c_2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a350e3bd0c_2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50e3bd0c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a350e3bd0c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350e3bd0c_2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a350e3bd0c_2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350e3bd0c_2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a350e3bd0c_2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a350e3bd0c_2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a350e3bd0c_2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350e3bd0c_2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a350e3bd0c_2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a350e3bd0c_2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a350e3bd0c_2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350e3bd0c_2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ga350e3bd0c_2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a350e3bd0c_2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a350e3bd0c_2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350e3bd0c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a350e3bd0c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350e3bd0c_2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a350e3bd0c_2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350e3bd0c_2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a350e3bd0c_2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350e3bd0c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a350e3bd0c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350e3bd0c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a350e3bd0c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a350e3bd0c_2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ga350e3bd0c_2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a350e3bd0c_2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ga350e3bd0c_2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350e3bd0c_2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a350e3bd0c_2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350e3bd0c_2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a350e3bd0c_2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350e3bd0c_2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a350e3bd0c_2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50e3bd0c_2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a350e3bd0c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350e3bd0c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we </a:t>
            </a:r>
            <a:r>
              <a:rPr lang="en-US" dirty="0" err="1"/>
              <a:t>gonna</a:t>
            </a:r>
            <a:r>
              <a:rPr lang="en-US" dirty="0"/>
              <a:t> learn today : </a:t>
            </a:r>
            <a:r>
              <a:rPr lang="en-US" dirty="0" err="1"/>
              <a:t>mongodb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ga350e3bd0c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350e3bd0c_2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Suitable for social network, social connections (tracking </a:t>
            </a:r>
            <a:r>
              <a:rPr lang="en-US" dirty="0" err="1"/>
              <a:t>covid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198" name="Google Shape;198;ga350e3bd0c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DQSIkWdsW0yxEjajBLZtrQAAAAAAAAAAAAEjV0wuf3JURUhXQ0ozVkwxNlYyN0JaNzg0TVdESkROMS4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DQSIkWdsW0yxEjajBLZtrQAAAAAAAAAAAAEjV0wuf3JUN0JVMEVSTTExMDRGS1oyNjZLVFZNSTU3QS4u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mongodb.com/manual/reference/operator/update/#id1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DQSIkWdsW0yxEjajBLZtrQAAAAAAAAAAAAEjV0wuf3JUOTNGNExURE82Q1ZLM09UUDM5MUdMNlhHRi4u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700" b="1"/>
              <a:t>Introduction to MongoDB</a:t>
            </a:r>
            <a:endParaRPr sz="3700" b="1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3400"/>
              <a:t>Poo Kuan Hoong</a:t>
            </a:r>
            <a:endParaRPr sz="3400"/>
          </a:p>
        </p:txBody>
      </p:sp>
      <p:pic>
        <p:nvPicPr>
          <p:cNvPr id="131" name="Google Shape;131;p2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26667" b="25000"/>
          <a:stretch/>
        </p:blipFill>
        <p:spPr>
          <a:xfrm>
            <a:off x="2978198" y="1064801"/>
            <a:ext cx="3127922" cy="9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600" b="1"/>
              <a:t>Quiz 1</a:t>
            </a:r>
            <a:endParaRPr sz="3600" b="1"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900" u="sng" dirty="0">
                <a:solidFill>
                  <a:schemeClr val="hlink"/>
                </a:solidFill>
                <a:hlinkClick r:id="rId3"/>
              </a:rPr>
              <a:t>https://forms.office.com/Pages/ResponsePage.aspx?id=DQSIkWdsW0yxEjajBLZtrQAAAAAAAAAAAAEjV0wuf3JURUhXQ0ozVkwxNlYyN0JaNzg0TVdESkROMS4u</a:t>
            </a:r>
            <a:r>
              <a:rPr lang="en" sz="1900" dirty="0"/>
              <a:t> </a:t>
            </a:r>
            <a:endParaRPr sz="1900" dirty="0"/>
          </a:p>
        </p:txBody>
      </p:sp>
      <p:pic>
        <p:nvPicPr>
          <p:cNvPr id="216" name="Google Shape;216;p34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4491" y="1496008"/>
            <a:ext cx="2500313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2" name="Google Shape;222;p35"/>
          <p:cNvGrpSpPr/>
          <p:nvPr/>
        </p:nvGrpSpPr>
        <p:grpSpPr>
          <a:xfrm>
            <a:off x="307283" y="476786"/>
            <a:ext cx="8356656" cy="1861602"/>
            <a:chOff x="409710" y="635715"/>
            <a:chExt cx="11142208" cy="2482136"/>
          </a:xfrm>
        </p:grpSpPr>
        <p:sp>
          <p:nvSpPr>
            <p:cNvPr id="223" name="Google Shape;223;p35"/>
            <p:cNvSpPr/>
            <p:nvPr/>
          </p:nvSpPr>
          <p:spPr>
            <a:xfrm>
              <a:off x="11223203" y="635716"/>
              <a:ext cx="328612" cy="1742360"/>
            </a:xfrm>
            <a:custGeom>
              <a:avLst/>
              <a:gdLst/>
              <a:ahLst/>
              <a:cxnLst/>
              <a:rect l="l" t="t" r="r" b="b"/>
              <a:pathLst>
                <a:path w="207" h="1114" extrusionOk="0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9710" y="1022350"/>
              <a:ext cx="709612" cy="2095501"/>
            </a:xfrm>
            <a:custGeom>
              <a:avLst/>
              <a:gdLst/>
              <a:ahLst/>
              <a:cxnLst/>
              <a:rect l="l" t="t" r="r" b="b"/>
              <a:pathLst>
                <a:path w="447" h="1363" extrusionOk="0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409710" y="837744"/>
              <a:ext cx="403225" cy="1705431"/>
            </a:xfrm>
            <a:custGeom>
              <a:avLst/>
              <a:gdLst/>
              <a:ahLst/>
              <a:cxnLst/>
              <a:rect l="l" t="t" r="r" b="b"/>
              <a:pathLst>
                <a:path w="254" h="1109" extrusionOk="0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644660" y="640894"/>
              <a:ext cx="168275" cy="1713195"/>
            </a:xfrm>
            <a:custGeom>
              <a:avLst/>
              <a:gdLst/>
              <a:ahLst/>
              <a:cxnLst/>
              <a:rect l="l" t="t" r="r" b="b"/>
              <a:pathLst>
                <a:path w="106" h="1114" extrusionOk="0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785460" y="569854"/>
            <a:ext cx="772989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Introduction: MongoDB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1068678" y="1870838"/>
            <a:ext cx="3040159" cy="26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MongoDB is a No SQL Database</a:t>
            </a:r>
            <a:endParaRPr sz="11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MongoDB stores data in the form of Document</a:t>
            </a:r>
            <a:endParaRPr sz="11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Documents will be stored as collection in MongoDB</a:t>
            </a:r>
            <a:endParaRPr sz="11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/>
              <a:t>MongoDB can be assessed via the cloud or local premise</a:t>
            </a:r>
            <a:endParaRPr sz="11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https://www.mongodb.com/</a:t>
            </a:r>
            <a:r>
              <a:rPr lang="en" sz="1800"/>
              <a:t> </a:t>
            </a:r>
            <a:endParaRPr sz="1800"/>
          </a:p>
        </p:txBody>
      </p:sp>
      <p:pic>
        <p:nvPicPr>
          <p:cNvPr id="230" name="Google Shape;230;p35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-653" r="-89" b="17"/>
          <a:stretch/>
        </p:blipFill>
        <p:spPr>
          <a:xfrm>
            <a:off x="4650405" y="2109665"/>
            <a:ext cx="3249226" cy="2015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Introduction: MongoDB</a:t>
            </a:r>
            <a:endParaRPr sz="3700"/>
          </a:p>
        </p:txBody>
      </p:sp>
      <p:sp>
        <p:nvSpPr>
          <p:cNvPr id="236" name="Google Shape;23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MongoDB stores data in the form of documents, which are JavaScript Object Notation (JSON) like </a:t>
            </a:r>
            <a:r>
              <a:rPr lang="en" sz="1900" b="1">
                <a:solidFill>
                  <a:srgbClr val="FF0000"/>
                </a:solidFill>
              </a:rPr>
              <a:t>field </a:t>
            </a:r>
            <a:r>
              <a:rPr lang="en" sz="1900"/>
              <a:t>and</a:t>
            </a:r>
            <a:r>
              <a:rPr lang="en" sz="1900" b="1">
                <a:solidFill>
                  <a:srgbClr val="FF0000"/>
                </a:solidFill>
              </a:rPr>
              <a:t> value </a:t>
            </a:r>
            <a:r>
              <a:rPr lang="en" sz="1900"/>
              <a:t>pairs</a:t>
            </a:r>
            <a:endParaRPr sz="1100"/>
          </a:p>
          <a:p>
            <a:pPr marL="177800" lvl="0" indent="-17145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JSON Syntax Example: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{ application: “HR System”,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user: [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{name: “Kate”,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 age: 35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{name: “Jack”,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 age: 42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100"/>
          </a:p>
          <a:p>
            <a:pPr marL="342900" lvl="1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sz="1100"/>
          </a:p>
        </p:txBody>
      </p:sp>
      <p:cxnSp>
        <p:nvCxnSpPr>
          <p:cNvPr id="237" name="Google Shape;237;p36"/>
          <p:cNvCxnSpPr/>
          <p:nvPr/>
        </p:nvCxnSpPr>
        <p:spPr>
          <a:xfrm>
            <a:off x="2542310" y="3089563"/>
            <a:ext cx="1794164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8" name="Google Shape;238;p36"/>
          <p:cNvCxnSpPr/>
          <p:nvPr/>
        </p:nvCxnSpPr>
        <p:spPr>
          <a:xfrm>
            <a:off x="1814945" y="3255818"/>
            <a:ext cx="2431473" cy="699655"/>
          </a:xfrm>
          <a:prstGeom prst="straightConnector1">
            <a:avLst/>
          </a:prstGeom>
          <a:noFill/>
          <a:ln w="28575" cap="flat" cmpd="sng">
            <a:solidFill>
              <a:srgbClr val="FFD96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9" name="Google Shape;239;p36"/>
          <p:cNvSpPr txBox="1"/>
          <p:nvPr/>
        </p:nvSpPr>
        <p:spPr>
          <a:xfrm>
            <a:off x="4461164" y="2951064"/>
            <a:ext cx="8659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</a:t>
            </a:r>
            <a:endParaRPr sz="1100"/>
          </a:p>
        </p:txBody>
      </p:sp>
      <p:sp>
        <p:nvSpPr>
          <p:cNvPr id="240" name="Google Shape;240;p36"/>
          <p:cNvSpPr txBox="1"/>
          <p:nvPr/>
        </p:nvSpPr>
        <p:spPr>
          <a:xfrm>
            <a:off x="4336473" y="3868927"/>
            <a:ext cx="86590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Introduction: MongoDB</a:t>
            </a:r>
            <a:endParaRPr sz="3700"/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1800"/>
              <a:t>MongoDB stores all documents in </a:t>
            </a:r>
            <a:r>
              <a:rPr lang="en" sz="1800">
                <a:solidFill>
                  <a:srgbClr val="FF0000"/>
                </a:solidFill>
              </a:rPr>
              <a:t>collections</a:t>
            </a:r>
            <a:r>
              <a:rPr lang="en" sz="1800"/>
              <a:t>.</a:t>
            </a:r>
            <a:endParaRPr sz="1800"/>
          </a:p>
          <a:p>
            <a:pPr marL="17780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1800"/>
              <a:t>A collection is a group of related documents that have a set of shared common indexes.</a:t>
            </a:r>
            <a:endParaRPr sz="1800"/>
          </a:p>
          <a:p>
            <a:pPr marL="17780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1800"/>
              <a:t>Collections are analogous to a table in relational databases.</a:t>
            </a:r>
            <a:endParaRPr sz="1800"/>
          </a:p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065" y="3131574"/>
            <a:ext cx="3674268" cy="1885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Document</a:t>
            </a:r>
            <a:endParaRPr sz="3700"/>
          </a:p>
        </p:txBody>
      </p:sp>
      <p:sp>
        <p:nvSpPr>
          <p:cNvPr id="253" name="Google Shape;253;p3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691304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" sz="2600"/>
              <a:t>A way to organize and store data as a set of field-value pairs</a:t>
            </a:r>
            <a:endParaRPr sz="2600"/>
          </a:p>
        </p:txBody>
      </p:sp>
      <p:sp>
        <p:nvSpPr>
          <p:cNvPr id="254" name="Google Shape;254;p38"/>
          <p:cNvSpPr txBox="1"/>
          <p:nvPr/>
        </p:nvSpPr>
        <p:spPr>
          <a:xfrm>
            <a:off x="4572000" y="1369219"/>
            <a:ext cx="3691304" cy="1938992"/>
          </a:xfrm>
          <a:prstGeom prst="rect">
            <a:avLst/>
          </a:prstGeom>
          <a:solidFill>
            <a:srgbClr val="8DA9DB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&lt;field&gt;  : </a:t>
            </a:r>
            <a:r>
              <a:rPr lang="en" sz="14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&lt;value&gt;</a:t>
            </a: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&lt;field&gt;  : </a:t>
            </a:r>
            <a:r>
              <a:rPr lang="en" sz="14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&lt;value&gt;</a:t>
            </a: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FFFF00"/>
                </a:solidFill>
                <a:latin typeface="Courier New"/>
                <a:ea typeface="Courier New"/>
                <a:cs typeface="Courier New"/>
                <a:sym typeface="Courier New"/>
              </a:rPr>
              <a:t>“name”   </a:t>
            </a: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“Ahmad”</a:t>
            </a: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“title”  : </a:t>
            </a:r>
            <a:r>
              <a:rPr lang="en" sz="14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“team lead”</a:t>
            </a: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“age”    : </a:t>
            </a:r>
            <a:r>
              <a:rPr lang="en" sz="1400" b="1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“26”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Collection</a:t>
            </a:r>
            <a:endParaRPr sz="3700"/>
          </a:p>
        </p:txBody>
      </p:sp>
      <p:sp>
        <p:nvSpPr>
          <p:cNvPr id="260" name="Google Shape;260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492011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" sz="2400"/>
              <a:t>An organized store of documents in MongoDB, usually with common fields between documents</a:t>
            </a:r>
            <a:endParaRPr sz="2400"/>
          </a:p>
        </p:txBody>
      </p:sp>
      <p:sp>
        <p:nvSpPr>
          <p:cNvPr id="261" name="Google Shape;261;p39"/>
          <p:cNvSpPr txBox="1"/>
          <p:nvPr/>
        </p:nvSpPr>
        <p:spPr>
          <a:xfrm>
            <a:off x="4155831" y="1369219"/>
            <a:ext cx="3691304" cy="1107996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“name”   : “Ahmad”,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“title”  : “team lead”,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“age”    : “26”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/>
          </a:p>
        </p:txBody>
      </p:sp>
      <p:sp>
        <p:nvSpPr>
          <p:cNvPr id="262" name="Google Shape;262;p39"/>
          <p:cNvSpPr txBox="1"/>
          <p:nvPr/>
        </p:nvSpPr>
        <p:spPr>
          <a:xfrm>
            <a:off x="4516315" y="2017752"/>
            <a:ext cx="3691304" cy="1107996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“name”   : “Lee”,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“title”  : “developer”,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“age”    : “25”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/>
          </a:p>
        </p:txBody>
      </p:sp>
      <p:sp>
        <p:nvSpPr>
          <p:cNvPr id="263" name="Google Shape;263;p39"/>
          <p:cNvSpPr txBox="1"/>
          <p:nvPr/>
        </p:nvSpPr>
        <p:spPr>
          <a:xfrm>
            <a:off x="4876800" y="2672953"/>
            <a:ext cx="3691304" cy="1107996"/>
          </a:xfrm>
          <a:prstGeom prst="rect">
            <a:avLst/>
          </a:prstGeom>
          <a:solidFill>
            <a:srgbClr val="8DA9DB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“name”   : “Arul”,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“title”  : “designer”,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“age”    : “24”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269" name="Google Shape;269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270" name="Google Shape;27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96164"/>
            <a:ext cx="9144000" cy="495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276" name="Google Shape;276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277" name="Google Shape;27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0"/>
            <a:ext cx="75374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283" name="Google Shape;283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25290"/>
            <a:ext cx="9144000" cy="4492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sp>
        <p:nvSpPr>
          <p:cNvPr id="290" name="Google Shape;290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36" y="0"/>
            <a:ext cx="85979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1" y="0"/>
            <a:ext cx="3125453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700">
                <a:solidFill>
                  <a:srgbClr val="FFFFFF"/>
                </a:solidFill>
              </a:rPr>
              <a:t>Learning Objectives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39" name="Google Shape;139;p26"/>
          <p:cNvSpPr/>
          <p:nvPr/>
        </p:nvSpPr>
        <p:spPr>
          <a:xfrm rot="10800000" flipH="1">
            <a:off x="5662802" y="1841609"/>
            <a:ext cx="3062575" cy="3062575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" sz="2400"/>
              <a:t>Basic understanding of the concept of NoSQL</a:t>
            </a:r>
            <a:endParaRPr sz="2400"/>
          </a:p>
          <a:p>
            <a:pPr marL="17780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" sz="2400"/>
              <a:t>Introduction to MongoDB, MongoDB Shell, MongoDB Compass and MongoDB Atlas</a:t>
            </a:r>
            <a:endParaRPr sz="2400"/>
          </a:p>
          <a:p>
            <a:pPr marL="17780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" sz="2400"/>
              <a:t>Basic CRUD Operations</a:t>
            </a:r>
            <a:endParaRPr sz="2400"/>
          </a:p>
          <a:p>
            <a:pPr marL="177800" lvl="0" indent="-254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" sz="2400"/>
              <a:t>Accessing MongoDB via Python - PyMongo</a:t>
            </a:r>
            <a:endParaRPr sz="24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297" name="Google Shape;297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298" name="Google Shape;29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96"/>
            <a:ext cx="9144000" cy="510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304" name="Google Shape;304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237" y="0"/>
            <a:ext cx="7783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Introduction to CRUD </a:t>
            </a:r>
            <a:endParaRPr sz="3700"/>
          </a:p>
        </p:txBody>
      </p:sp>
      <p:grpSp>
        <p:nvGrpSpPr>
          <p:cNvPr id="311" name="Google Shape;311;p46"/>
          <p:cNvGrpSpPr/>
          <p:nvPr/>
        </p:nvGrpSpPr>
        <p:grpSpPr>
          <a:xfrm>
            <a:off x="628650" y="1370852"/>
            <a:ext cx="5675167" cy="3260237"/>
            <a:chOff x="0" y="2177"/>
            <a:chExt cx="7566890" cy="4346982"/>
          </a:xfrm>
        </p:grpSpPr>
        <p:sp>
          <p:nvSpPr>
            <p:cNvPr id="312" name="Google Shape;312;p46"/>
            <p:cNvSpPr/>
            <p:nvPr/>
          </p:nvSpPr>
          <p:spPr>
            <a:xfrm rot="5400000">
              <a:off x="4726499" y="-1895494"/>
              <a:ext cx="837972" cy="4842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6"/>
            <p:cNvSpPr txBox="1"/>
            <p:nvPr/>
          </p:nvSpPr>
          <p:spPr>
            <a:xfrm>
              <a:off x="2724080" y="147831"/>
              <a:ext cx="4801904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()</a:t>
              </a:r>
              <a:endParaRPr sz="1100"/>
            </a:p>
          </p:txBody>
        </p:sp>
        <p:sp>
          <p:nvSpPr>
            <p:cNvPr id="314" name="Google Shape;314;p46"/>
            <p:cNvSpPr/>
            <p:nvPr/>
          </p:nvSpPr>
          <p:spPr>
            <a:xfrm>
              <a:off x="0" y="2177"/>
              <a:ext cx="2724080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6"/>
            <p:cNvSpPr txBox="1"/>
            <p:nvPr/>
          </p:nvSpPr>
          <p:spPr>
            <a:xfrm>
              <a:off x="51133" y="53310"/>
              <a:ext cx="2621814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</a:t>
              </a:r>
              <a:endParaRPr sz="1100"/>
            </a:p>
          </p:txBody>
        </p:sp>
        <p:sp>
          <p:nvSpPr>
            <p:cNvPr id="316" name="Google Shape;316;p46"/>
            <p:cNvSpPr/>
            <p:nvPr/>
          </p:nvSpPr>
          <p:spPr>
            <a:xfrm rot="5400000">
              <a:off x="4726499" y="-795655"/>
              <a:ext cx="837972" cy="4842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EF9CB">
                <a:alpha val="89803"/>
              </a:srgbClr>
            </a:solidFill>
            <a:ln w="12700" cap="flat" cmpd="sng">
              <a:solidFill>
                <a:srgbClr val="DEF9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6"/>
            <p:cNvSpPr txBox="1"/>
            <p:nvPr/>
          </p:nvSpPr>
          <p:spPr>
            <a:xfrm>
              <a:off x="2724080" y="1247670"/>
              <a:ext cx="4801904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()</a:t>
              </a:r>
              <a:endParaRPr sz="1100"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0" y="1102016"/>
              <a:ext cx="2724080" cy="104746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6"/>
            <p:cNvSpPr txBox="1"/>
            <p:nvPr/>
          </p:nvSpPr>
          <p:spPr>
            <a:xfrm>
              <a:off x="51133" y="1153149"/>
              <a:ext cx="2621814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Read</a:t>
              </a:r>
              <a:endParaRPr sz="1100"/>
            </a:p>
          </p:txBody>
        </p:sp>
        <p:sp>
          <p:nvSpPr>
            <p:cNvPr id="320" name="Google Shape;320;p46"/>
            <p:cNvSpPr/>
            <p:nvPr/>
          </p:nvSpPr>
          <p:spPr>
            <a:xfrm rot="5400000">
              <a:off x="4726499" y="304183"/>
              <a:ext cx="837972" cy="4842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F3E3">
                <a:alpha val="89803"/>
              </a:srgbClr>
            </a:solidFill>
            <a:ln w="12700" cap="flat" cmpd="sng">
              <a:solidFill>
                <a:srgbClr val="CDF3E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6"/>
            <p:cNvSpPr txBox="1"/>
            <p:nvPr/>
          </p:nvSpPr>
          <p:spPr>
            <a:xfrm>
              <a:off x="2724080" y="2347508"/>
              <a:ext cx="4801904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 ()</a:t>
              </a:r>
              <a:endParaRPr sz="1100"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0" y="2201855"/>
              <a:ext cx="2724080" cy="104746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6"/>
            <p:cNvSpPr txBox="1"/>
            <p:nvPr/>
          </p:nvSpPr>
          <p:spPr>
            <a:xfrm>
              <a:off x="51133" y="2252988"/>
              <a:ext cx="2621814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Update</a:t>
              </a:r>
              <a:endParaRPr sz="1100"/>
            </a:p>
          </p:txBody>
        </p:sp>
        <p:sp>
          <p:nvSpPr>
            <p:cNvPr id="324" name="Google Shape;324;p46"/>
            <p:cNvSpPr/>
            <p:nvPr/>
          </p:nvSpPr>
          <p:spPr>
            <a:xfrm rot="5400000">
              <a:off x="4726499" y="1404022"/>
              <a:ext cx="837972" cy="48428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0DCEE">
                <a:alpha val="89803"/>
              </a:srgbClr>
            </a:solidFill>
            <a:ln w="12700" cap="flat" cmpd="sng">
              <a:solidFill>
                <a:srgbClr val="D0DCE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6"/>
            <p:cNvSpPr txBox="1"/>
            <p:nvPr/>
          </p:nvSpPr>
          <p:spPr>
            <a:xfrm>
              <a:off x="2724080" y="3447347"/>
              <a:ext cx="4801904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()</a:t>
              </a:r>
              <a:endParaRPr sz="1100"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0" y="3301694"/>
              <a:ext cx="2724080" cy="104746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6"/>
            <p:cNvSpPr txBox="1"/>
            <p:nvPr/>
          </p:nvSpPr>
          <p:spPr>
            <a:xfrm>
              <a:off x="51133" y="3352827"/>
              <a:ext cx="2621814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Delete</a:t>
              </a:r>
              <a:endParaRPr sz="11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700" b="1"/>
              <a:t>Quiz 2</a:t>
            </a:r>
            <a:endParaRPr sz="3700" b="1"/>
          </a:p>
        </p:txBody>
      </p:sp>
      <p:sp>
        <p:nvSpPr>
          <p:cNvPr id="333" name="Google Shape;333;p47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https://forms.office.com/Pages/ResponsePage.aspx?id=DQSIkWdsW0yxEjajBLZtrQAAAAAAAAAAAAEjV0wuf3JUN0JVMEVSTTExMDRGS1oyNjZLVFZNSTU3QS4u</a:t>
            </a:r>
            <a:r>
              <a:rPr lang="en" sz="1900"/>
              <a:t> </a:t>
            </a:r>
            <a:endParaRPr sz="1900"/>
          </a:p>
        </p:txBody>
      </p:sp>
      <p:pic>
        <p:nvPicPr>
          <p:cNvPr id="334" name="Google Shape;334;p47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4491" y="1496008"/>
            <a:ext cx="2500313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Creating a new Database</a:t>
            </a:r>
            <a:endParaRPr sz="3700"/>
          </a:p>
        </p:txBody>
      </p:sp>
      <p:sp>
        <p:nvSpPr>
          <p:cNvPr id="340" name="Google Shape;340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5623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In the MongoDB Compass environment, you can see databases.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Click on the “Create Database” button.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Name your new database – “Class”</a:t>
            </a:r>
            <a:endParaRPr sz="2200"/>
          </a:p>
        </p:txBody>
      </p:sp>
      <p:pic>
        <p:nvPicPr>
          <p:cNvPr id="341" name="Google Shape;34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367753"/>
            <a:ext cx="4319294" cy="272321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/>
          <p:nvPr/>
        </p:nvSpPr>
        <p:spPr>
          <a:xfrm>
            <a:off x="5424304" y="1623646"/>
            <a:ext cx="531021" cy="1407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Creating Collection </a:t>
            </a:r>
            <a:endParaRPr sz="3700"/>
          </a:p>
        </p:txBody>
      </p:sp>
      <p:sp>
        <p:nvSpPr>
          <p:cNvPr id="348" name="Google Shape;348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8724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We have already created our database now it’s time to create our collection.</a:t>
            </a:r>
            <a:endParaRPr sz="2200"/>
          </a:p>
          <a:p>
            <a:pPr marL="177800" lvl="0" indent="-1905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MongoDB will automatically create collection if it’s not been created. Else, MongoDB will insert the record in the existing collection.</a:t>
            </a:r>
            <a:endParaRPr sz="2200"/>
          </a:p>
          <a:p>
            <a:pPr marL="177800" lvl="0" indent="-1905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Methods:</a:t>
            </a:r>
            <a:endParaRPr sz="2200"/>
          </a:p>
          <a:p>
            <a:pPr marL="381000" lvl="0" indent="-393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Expand the database and right click on Collections. Then, choose Create Collection.</a:t>
            </a:r>
            <a:endParaRPr sz="2200"/>
          </a:p>
          <a:p>
            <a:pPr marL="381000" lvl="0" indent="-39370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Name the collection as ‘Student’ and click ‘Create’</a:t>
            </a:r>
            <a:endParaRPr sz="2200"/>
          </a:p>
        </p:txBody>
      </p:sp>
      <p:pic>
        <p:nvPicPr>
          <p:cNvPr id="349" name="Google Shape;34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455" y="1002890"/>
            <a:ext cx="2863215" cy="2844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MongoDB</a:t>
            </a:r>
            <a:endParaRPr sz="3700"/>
          </a:p>
        </p:txBody>
      </p:sp>
      <p:sp>
        <p:nvSpPr>
          <p:cNvPr id="355" name="Google Shape;355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MongoDB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Relational Database</a:t>
            </a:r>
            <a:endParaRPr sz="1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952" y="1733428"/>
            <a:ext cx="4885800" cy="179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942" y="3744076"/>
            <a:ext cx="5637227" cy="1181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ObjectID</a:t>
            </a:r>
            <a:endParaRPr sz="3700"/>
          </a:p>
        </p:txBody>
      </p:sp>
      <p:sp>
        <p:nvSpPr>
          <p:cNvPr id="363" name="Google Shape;363;p51"/>
          <p:cNvSpPr txBox="1">
            <a:spLocks noGrp="1"/>
          </p:cNvSpPr>
          <p:nvPr>
            <p:ph type="body" idx="1"/>
          </p:nvPr>
        </p:nvSpPr>
        <p:spPr>
          <a:xfrm>
            <a:off x="628650" y="1140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34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"/>
              <a:t>We do not need to provide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_id </a:t>
            </a:r>
            <a:r>
              <a:rPr lang="en"/>
              <a:t>for any documents but MongoDB automatically create unique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_id </a:t>
            </a:r>
            <a:r>
              <a:rPr lang="en"/>
              <a:t>for each document inserted.</a:t>
            </a:r>
            <a:endParaRPr/>
          </a:p>
          <a:p>
            <a:pPr marL="520700" lvl="1" indent="-241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"_id":ObjectId("56c2f6119d1f4f37a06823fc")</a:t>
            </a:r>
            <a:endParaRPr sz="2100"/>
          </a:p>
          <a:p>
            <a:pPr marL="177800" lvl="0" indent="-234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"/>
              <a:t>When we insert a document in MongoDB, server requires that all documents is uniquely identified using an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_id</a:t>
            </a:r>
            <a:r>
              <a:rPr lang="en"/>
              <a:t>.</a:t>
            </a:r>
            <a:endParaRPr/>
          </a:p>
          <a:p>
            <a:pPr marL="177800" lvl="0" indent="-234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"/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_id </a:t>
            </a:r>
            <a:r>
              <a:rPr lang="en"/>
              <a:t>field is the primary key.</a:t>
            </a:r>
            <a:endParaRPr/>
          </a:p>
          <a:p>
            <a:pPr marL="177800" lvl="0" indent="-234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100"/>
              <a:buChar char="•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"/>
              <a:t> will be constructed using:</a:t>
            </a:r>
            <a:endParaRPr/>
          </a:p>
          <a:p>
            <a:pPr marL="520700" lvl="1" indent="-241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 sz="2100"/>
              <a:t>current time, identifier for the machine that constructing the </a:t>
            </a: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ObjectId</a:t>
            </a:r>
            <a:r>
              <a:rPr lang="en" sz="2100"/>
              <a:t>, the process id of the process</a:t>
            </a:r>
            <a:endParaRPr sz="21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369" name="Google Shape;369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370" name="Google Shape;37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415" y="406892"/>
            <a:ext cx="8745170" cy="4329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Inserting Document</a:t>
            </a:r>
            <a:endParaRPr sz="3700"/>
          </a:p>
        </p:txBody>
      </p:sp>
      <p:sp>
        <p:nvSpPr>
          <p:cNvPr id="376" name="Google Shape;376;p5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534641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On MongoDB Compass, a document can be inserted by using the MongoDB Shell at the bottom left or using the “</a:t>
            </a:r>
            <a:r>
              <a:rPr lang="en" sz="2200" b="1"/>
              <a:t>Add Data” </a:t>
            </a:r>
            <a:r>
              <a:rPr lang="en" sz="2200"/>
              <a:t>and click the </a:t>
            </a:r>
            <a:r>
              <a:rPr lang="en" sz="2200" b="1"/>
              <a:t>“Import File” </a:t>
            </a:r>
            <a:r>
              <a:rPr lang="en" sz="2200"/>
              <a:t>or </a:t>
            </a:r>
            <a:r>
              <a:rPr lang="en" sz="2200" b="1"/>
              <a:t>“Import Document” </a:t>
            </a:r>
            <a:r>
              <a:rPr lang="en" sz="2200"/>
              <a:t>button.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Data can be imported from JSON or CSV formats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377" name="Google Shape;37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6507" y="1268016"/>
            <a:ext cx="3886493" cy="290384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3"/>
          <p:cNvSpPr/>
          <p:nvPr/>
        </p:nvSpPr>
        <p:spPr>
          <a:xfrm>
            <a:off x="5671550" y="1999298"/>
            <a:ext cx="658910" cy="45082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3"/>
          <p:cNvSpPr/>
          <p:nvPr/>
        </p:nvSpPr>
        <p:spPr>
          <a:xfrm>
            <a:off x="4876507" y="3938276"/>
            <a:ext cx="497205" cy="26289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7"/>
          <p:cNvSpPr/>
          <p:nvPr/>
        </p:nvSpPr>
        <p:spPr>
          <a:xfrm>
            <a:off x="1" y="0"/>
            <a:ext cx="3125453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700">
                <a:solidFill>
                  <a:srgbClr val="FFFFFF"/>
                </a:solidFill>
              </a:rPr>
              <a:t>No SQL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48" name="Google Shape;148;p27"/>
          <p:cNvSpPr/>
          <p:nvPr/>
        </p:nvSpPr>
        <p:spPr>
          <a:xfrm rot="10800000" flipH="1">
            <a:off x="5662802" y="1841609"/>
            <a:ext cx="3062575" cy="3062575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Not Only SQL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Non-relational database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With Big Data, there is a need to support storing and querying huge amounts in the form of structured and unstructured data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No SQL databases provide: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Scalability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Cost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Flexibility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Availability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Inserting Document (cont’d)</a:t>
            </a:r>
            <a:endParaRPr sz="3700"/>
          </a:p>
        </p:txBody>
      </p:sp>
      <p:sp>
        <p:nvSpPr>
          <p:cNvPr id="385" name="Google Shape;385;p5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255077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Use the “Insert Document” to insert multiple collections at one time.</a:t>
            </a:r>
            <a:endParaRPr sz="2200"/>
          </a:p>
        </p:txBody>
      </p:sp>
      <p:pic>
        <p:nvPicPr>
          <p:cNvPr id="386" name="Google Shape;38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83727" y="1268016"/>
            <a:ext cx="4086481" cy="29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CRUD Operations</a:t>
            </a:r>
            <a:endParaRPr sz="3700"/>
          </a:p>
        </p:txBody>
      </p:sp>
      <p:sp>
        <p:nvSpPr>
          <p:cNvPr id="392" name="Google Shape;392;p55"/>
          <p:cNvSpPr txBox="1">
            <a:spLocks noGrp="1"/>
          </p:cNvSpPr>
          <p:nvPr>
            <p:ph type="body" idx="1"/>
          </p:nvPr>
        </p:nvSpPr>
        <p:spPr>
          <a:xfrm>
            <a:off x="6504708" y="1607126"/>
            <a:ext cx="2010641" cy="30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100"/>
              <a:buNone/>
            </a:pPr>
            <a:r>
              <a:rPr lang="en" sz="4100">
                <a:solidFill>
                  <a:srgbClr val="FF0000"/>
                </a:solidFill>
              </a:rPr>
              <a:t>√</a:t>
            </a:r>
            <a:endParaRPr sz="1100"/>
          </a:p>
        </p:txBody>
      </p:sp>
      <p:grpSp>
        <p:nvGrpSpPr>
          <p:cNvPr id="393" name="Google Shape;393;p55"/>
          <p:cNvGrpSpPr/>
          <p:nvPr/>
        </p:nvGrpSpPr>
        <p:grpSpPr>
          <a:xfrm>
            <a:off x="742950" y="1485152"/>
            <a:ext cx="5643995" cy="3260237"/>
            <a:chOff x="0" y="2177"/>
            <a:chExt cx="7525327" cy="4346982"/>
          </a:xfrm>
        </p:grpSpPr>
        <p:sp>
          <p:nvSpPr>
            <p:cNvPr id="394" name="Google Shape;394;p55"/>
            <p:cNvSpPr/>
            <p:nvPr/>
          </p:nvSpPr>
          <p:spPr>
            <a:xfrm rot="5400000">
              <a:off x="4698236" y="-1882194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5"/>
            <p:cNvSpPr txBox="1"/>
            <p:nvPr/>
          </p:nvSpPr>
          <p:spPr>
            <a:xfrm>
              <a:off x="2709118" y="147830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()</a:t>
              </a:r>
              <a:endParaRPr sz="1100"/>
            </a:p>
          </p:txBody>
        </p:sp>
        <p:sp>
          <p:nvSpPr>
            <p:cNvPr id="396" name="Google Shape;396;p55"/>
            <p:cNvSpPr/>
            <p:nvPr/>
          </p:nvSpPr>
          <p:spPr>
            <a:xfrm>
              <a:off x="0" y="2177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5"/>
            <p:cNvSpPr txBox="1"/>
            <p:nvPr/>
          </p:nvSpPr>
          <p:spPr>
            <a:xfrm>
              <a:off x="51133" y="53310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100"/>
            </a:p>
          </p:txBody>
        </p:sp>
        <p:sp>
          <p:nvSpPr>
            <p:cNvPr id="398" name="Google Shape;398;p55"/>
            <p:cNvSpPr/>
            <p:nvPr/>
          </p:nvSpPr>
          <p:spPr>
            <a:xfrm rot="5400000">
              <a:off x="4698236" y="-782355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EF9CB">
                <a:alpha val="89803"/>
              </a:srgbClr>
            </a:solidFill>
            <a:ln w="12700" cap="flat" cmpd="sng">
              <a:solidFill>
                <a:srgbClr val="DEF9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5"/>
            <p:cNvSpPr txBox="1"/>
            <p:nvPr/>
          </p:nvSpPr>
          <p:spPr>
            <a:xfrm>
              <a:off x="2709118" y="1247669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()</a:t>
              </a:r>
              <a:endParaRPr sz="1100"/>
            </a:p>
          </p:txBody>
        </p:sp>
        <p:sp>
          <p:nvSpPr>
            <p:cNvPr id="400" name="Google Shape;400;p55"/>
            <p:cNvSpPr/>
            <p:nvPr/>
          </p:nvSpPr>
          <p:spPr>
            <a:xfrm>
              <a:off x="0" y="1102016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5"/>
            <p:cNvSpPr txBox="1"/>
            <p:nvPr/>
          </p:nvSpPr>
          <p:spPr>
            <a:xfrm>
              <a:off x="51133" y="1153149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1100"/>
            </a:p>
          </p:txBody>
        </p:sp>
        <p:sp>
          <p:nvSpPr>
            <p:cNvPr id="402" name="Google Shape;402;p55"/>
            <p:cNvSpPr/>
            <p:nvPr/>
          </p:nvSpPr>
          <p:spPr>
            <a:xfrm rot="5400000">
              <a:off x="4698236" y="317483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F3E3">
                <a:alpha val="89803"/>
              </a:srgbClr>
            </a:solidFill>
            <a:ln w="12700" cap="flat" cmpd="sng">
              <a:solidFill>
                <a:srgbClr val="CDF3E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5"/>
            <p:cNvSpPr txBox="1"/>
            <p:nvPr/>
          </p:nvSpPr>
          <p:spPr>
            <a:xfrm>
              <a:off x="2709118" y="2347507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 ()</a:t>
              </a:r>
              <a:endParaRPr sz="1100"/>
            </a:p>
          </p:txBody>
        </p:sp>
        <p:sp>
          <p:nvSpPr>
            <p:cNvPr id="404" name="Google Shape;404;p55"/>
            <p:cNvSpPr/>
            <p:nvPr/>
          </p:nvSpPr>
          <p:spPr>
            <a:xfrm>
              <a:off x="0" y="2201855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5"/>
            <p:cNvSpPr txBox="1"/>
            <p:nvPr/>
          </p:nvSpPr>
          <p:spPr>
            <a:xfrm>
              <a:off x="51133" y="2252988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100"/>
            </a:p>
          </p:txBody>
        </p:sp>
        <p:sp>
          <p:nvSpPr>
            <p:cNvPr id="406" name="Google Shape;406;p55"/>
            <p:cNvSpPr/>
            <p:nvPr/>
          </p:nvSpPr>
          <p:spPr>
            <a:xfrm rot="5400000">
              <a:off x="4698236" y="1417322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0DCEE">
                <a:alpha val="89803"/>
              </a:srgbClr>
            </a:solidFill>
            <a:ln w="12700" cap="flat" cmpd="sng">
              <a:solidFill>
                <a:srgbClr val="D0DCE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5"/>
            <p:cNvSpPr txBox="1"/>
            <p:nvPr/>
          </p:nvSpPr>
          <p:spPr>
            <a:xfrm>
              <a:off x="2709118" y="3447346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()</a:t>
              </a:r>
              <a:endParaRPr sz="1100"/>
            </a:p>
          </p:txBody>
        </p:sp>
        <p:sp>
          <p:nvSpPr>
            <p:cNvPr id="408" name="Google Shape;408;p55"/>
            <p:cNvSpPr/>
            <p:nvPr/>
          </p:nvSpPr>
          <p:spPr>
            <a:xfrm>
              <a:off x="0" y="3301694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5"/>
            <p:cNvSpPr txBox="1"/>
            <p:nvPr/>
          </p:nvSpPr>
          <p:spPr>
            <a:xfrm>
              <a:off x="51133" y="3352827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110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</a:t>
            </a:r>
            <a:endParaRPr sz="3700"/>
          </a:p>
        </p:txBody>
      </p:sp>
      <p:sp>
        <p:nvSpPr>
          <p:cNvPr id="415" name="Google Shape;415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In SQL, we use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" sz="2200"/>
              <a:t>to query the database.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In MongoDB, we use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find()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graphicFrame>
        <p:nvGraphicFramePr>
          <p:cNvPr id="416" name="Google Shape;416;p56"/>
          <p:cNvGraphicFramePr/>
          <p:nvPr/>
        </p:nvGraphicFramePr>
        <p:xfrm>
          <a:off x="949037" y="2444711"/>
          <a:ext cx="6096000" cy="1097320"/>
        </p:xfrm>
        <a:graphic>
          <a:graphicData uri="http://schemas.openxmlformats.org/drawingml/2006/table">
            <a:tbl>
              <a:tblPr firstRow="1" bandRow="1">
                <a:noFill/>
                <a:tableStyleId>{0634E3D6-6C5B-4F7C-A494-D6BE2C72E1D1}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u="none" strike="noStrike" cap="none"/>
                        <a:t>SQL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MongoDB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*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Student;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db.Student.find()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pic>
        <p:nvPicPr>
          <p:cNvPr id="422" name="Google Shape;42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6046" y="1140493"/>
            <a:ext cx="5063122" cy="3844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28" name="Google Shape;428;p5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Limit the search results using equality condition</a:t>
            </a:r>
            <a:endParaRPr sz="2200"/>
          </a:p>
        </p:txBody>
      </p:sp>
      <p:graphicFrame>
        <p:nvGraphicFramePr>
          <p:cNvPr id="429" name="Google Shape;429;p58"/>
          <p:cNvGraphicFramePr/>
          <p:nvPr/>
        </p:nvGraphicFramePr>
        <p:xfrm>
          <a:off x="1080655" y="1800128"/>
          <a:ext cx="6096000" cy="1097320"/>
        </p:xfrm>
        <a:graphic>
          <a:graphicData uri="http://schemas.openxmlformats.org/drawingml/2006/table">
            <a:tbl>
              <a:tblPr firstRow="1" bandRow="1">
                <a:noFill/>
                <a:tableStyleId>{0634E3D6-6C5B-4F7C-A494-D6BE2C72E1D1}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SQL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/>
                        <a:t>MongoDB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 *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FROM Student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WHERE StudName = “Thomas”; 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db.Student.find({StudName: "Thomas"})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30" name="Google Shape;430;p58"/>
          <p:cNvPicPr preferRelativeResize="0"/>
          <p:nvPr/>
        </p:nvPicPr>
        <p:blipFill rotWithShape="1">
          <a:blip r:embed="rId3">
            <a:alphaModFix/>
          </a:blip>
          <a:srcRect b="56844"/>
          <a:stretch/>
        </p:blipFill>
        <p:spPr>
          <a:xfrm>
            <a:off x="2176763" y="3311952"/>
            <a:ext cx="4113047" cy="1320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36" name="Google Shape;436;p5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 dirty="0"/>
              <a:t>Finding documents with logical query operators - AND and OR</a:t>
            </a:r>
            <a:endParaRPr sz="22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db.Student.find({</a:t>
            </a: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$and: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[{StudName: "Thomas"},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{StudID: "A104"}]})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db.Student.find({</a:t>
            </a:r>
            <a:r>
              <a:rPr lang="en" sz="2200" b="1" dirty="0">
                <a:latin typeface="Courier New"/>
                <a:ea typeface="Courier New"/>
                <a:cs typeface="Courier New"/>
                <a:sym typeface="Courier New"/>
              </a:rPr>
              <a:t>$or:</a:t>
            </a: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[{StudName : "Thomas"},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StudName: "Kanesan"}]})</a:t>
            </a:r>
            <a:endParaRPr sz="2200" dirty="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200"/>
              <a:t>Finding Document (cont’d)</a:t>
            </a:r>
            <a:endParaRPr sz="2200"/>
          </a:p>
        </p:txBody>
      </p:sp>
      <p:sp>
        <p:nvSpPr>
          <p:cNvPr id="442" name="Google Shape;442;p60"/>
          <p:cNvSpPr txBox="1">
            <a:spLocks noGrp="1"/>
          </p:cNvSpPr>
          <p:nvPr>
            <p:ph type="body" idx="1"/>
          </p:nvPr>
        </p:nvSpPr>
        <p:spPr>
          <a:xfrm>
            <a:off x="628650" y="13290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Finding documents with comparison query operators:</a:t>
            </a:r>
            <a:endParaRPr sz="2400"/>
          </a:p>
          <a:p>
            <a:pPr marL="52070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Greater than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$gt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52070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Greater than equal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$gte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52070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Less than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$lt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52070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Less than equal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$lte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520700" lvl="1" indent="-215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Not equal </a:t>
            </a: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$ne</a:t>
            </a:r>
            <a:endParaRPr sz="2400"/>
          </a:p>
          <a:p>
            <a:pPr marL="520700" lvl="1" indent="-63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db.Student.find({Final: {$gt: 50}})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Activity </a:t>
            </a:r>
            <a:endParaRPr sz="3700"/>
          </a:p>
        </p:txBody>
      </p:sp>
      <p:sp>
        <p:nvSpPr>
          <p:cNvPr id="448" name="Google Shape;448;p6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Let’s examine the following commands. For each command,</a:t>
            </a:r>
            <a:endParaRPr sz="2200"/>
          </a:p>
          <a:p>
            <a:pPr marL="520700" lvl="1" indent="-2159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Explain the purpose of the query</a:t>
            </a:r>
            <a:endParaRPr sz="2200"/>
          </a:p>
          <a:p>
            <a:pPr marL="520700" lvl="1" indent="-2159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Execute the command in MongoDB Compass. How many documents are returned?</a:t>
            </a:r>
            <a:endParaRPr sz="2200"/>
          </a:p>
          <a:p>
            <a:pPr marL="520700" lvl="1" indent="-762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db.Student.find({Final: {$gte: 50}})</a:t>
            </a:r>
            <a:endParaRPr sz="11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db.Student.find({Final: {$lt: 50}})</a:t>
            </a:r>
            <a:endParaRPr sz="11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db.Student.find({Final: {$ne: 50}})</a:t>
            </a:r>
            <a:endParaRPr sz="11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db.Student.find({$and: [{Final: {$gte: 70}},{Final: {$lt: 80}}]})</a:t>
            </a:r>
            <a:endParaRPr sz="11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db.Student.find({StudName: {$ne: "Thomas"}}) </a:t>
            </a:r>
            <a:endParaRPr sz="1100"/>
          </a:p>
          <a:p>
            <a:pPr marL="177800" lvl="0" indent="-1714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db.Student.find({$or: [{Final: {$lt: 50}}, {StudName: {$ne: "Thomas"}}] })</a:t>
            </a:r>
            <a:endParaRPr sz="1100"/>
          </a:p>
          <a:p>
            <a:pPr marL="177800" lvl="0" indent="-508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endParaRPr sz="1900"/>
          </a:p>
        </p:txBody>
      </p:sp>
      <p:pic>
        <p:nvPicPr>
          <p:cNvPr id="449" name="Google Shape;449;p61" descr="Inbox Chec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1346" y="347297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55" name="Google Shape;455;p6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We can use IN for checking values of the same field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db.Student.find({StudName: {</a:t>
            </a:r>
            <a:r>
              <a:rPr lang="en" sz="2200" b="1">
                <a:latin typeface="Courier New"/>
                <a:ea typeface="Courier New"/>
                <a:cs typeface="Courier New"/>
                <a:sym typeface="Courier New"/>
              </a:rPr>
              <a:t>$in: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["Thomas", "Kanesan"]}})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Use aggregate() to perform aggregation operations: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$sum </a:t>
            </a:r>
            <a:r>
              <a:rPr lang="en" sz="2200"/>
              <a:t>returns the summation value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$avg </a:t>
            </a:r>
            <a:r>
              <a:rPr lang="en" sz="2200"/>
              <a:t>returns the average value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$max </a:t>
            </a:r>
            <a:r>
              <a:rPr lang="en" sz="2200"/>
              <a:t>returns the maximum value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$min </a:t>
            </a:r>
            <a:r>
              <a:rPr lang="en" sz="2200"/>
              <a:t>returns the minimum value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61" name="Google Shape;461;p63"/>
          <p:cNvSpPr txBox="1">
            <a:spLocks noGrp="1"/>
          </p:cNvSpPr>
          <p:nvPr>
            <p:ph type="body" idx="1"/>
          </p:nvPr>
        </p:nvSpPr>
        <p:spPr>
          <a:xfrm>
            <a:off x="628650" y="1071344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 dirty="0"/>
              <a:t>Get the highest final mark in all documents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db.Student.aggregate</a:t>
            </a:r>
            <a:endParaRPr sz="22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	([{$group: {_id: null,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		highestMark: {$max: "$Final"}} 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}])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100"/>
              <a:buNone/>
            </a:pPr>
            <a:r>
              <a:rPr lang="en" sz="22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$group </a:t>
            </a:r>
            <a:r>
              <a:rPr lang="en" sz="2200" dirty="0"/>
              <a:t>arrange identical data into groups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060"/>
              </a:buClr>
              <a:buSzPts val="2100"/>
              <a:buNone/>
            </a:pPr>
            <a:r>
              <a:rPr lang="en" sz="2200" b="1" dirty="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_id </a:t>
            </a:r>
            <a:r>
              <a:rPr lang="en" sz="2200" dirty="0"/>
              <a:t>is compulsory field. Set this to null to calculate accumulated values for all the documents as a whole</a:t>
            </a:r>
            <a:endParaRPr sz="2200" dirty="0"/>
          </a:p>
        </p:txBody>
      </p:sp>
      <p:sp>
        <p:nvSpPr>
          <p:cNvPr id="462" name="Google Shape;462;p63"/>
          <p:cNvSpPr/>
          <p:nvPr/>
        </p:nvSpPr>
        <p:spPr>
          <a:xfrm>
            <a:off x="501325" y="2999500"/>
            <a:ext cx="7720200" cy="118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900"/>
              <a:t>Advantages of NoSQL vs RDBMS</a:t>
            </a:r>
            <a:endParaRPr sz="2900"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1719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Can handle semi-structured and unstructured data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No predefined schema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Scaling - Scaling out/ Horizontal Scaling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Less overheads</a:t>
            </a:r>
            <a:endParaRPr sz="2200"/>
          </a:p>
          <a:p>
            <a:pPr marL="17780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Avoid the complexity of SQL queries</a:t>
            </a:r>
            <a:endParaRPr sz="2200"/>
          </a:p>
        </p:txBody>
      </p:sp>
      <p:pic>
        <p:nvPicPr>
          <p:cNvPr id="156" name="Google Shape;15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6807" y="1674019"/>
            <a:ext cx="4360759" cy="242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68" name="Google Shape;468;p6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Get the average and minimum final mark in all documents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db.Student.aggregate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([{$group: {_id: null,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		    AverageMark: {$avg: "$Final" },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		    MinMark: {$min: "$Final" }}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}])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74" name="Google Shape;474;p6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 dirty="0"/>
              <a:t>Count the number of documents (students) in a collection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db.student.aggregate([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   {$group: { _id: null, myCount: {$sum: 1}}}</a:t>
            </a:r>
            <a:endParaRPr sz="22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 dirty="0"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200" dirty="0"/>
          </a:p>
        </p:txBody>
      </p:sp>
      <p:pic>
        <p:nvPicPr>
          <p:cNvPr id="475" name="Google Shape;4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655" y="3232351"/>
            <a:ext cx="8030695" cy="1400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81" name="Google Shape;481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Get the name and total quiz score for each student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db.Student.aggregate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([{</a:t>
            </a:r>
            <a:r>
              <a:rPr lang="en" sz="2200" b="1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$project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: {StudName: 1,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              quizTotal: {$sum: "$Quiz"}}}])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2100"/>
              <a:buNone/>
            </a:pPr>
            <a:r>
              <a:rPr lang="en" sz="2200" b="1">
                <a:solidFill>
                  <a:srgbClr val="FF0000"/>
                </a:solidFill>
              </a:rPr>
              <a:t>$project </a:t>
            </a:r>
            <a:r>
              <a:rPr lang="en" sz="2200"/>
              <a:t>select some specific fields from a collection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2" name="Google Shape;482;p66"/>
          <p:cNvSpPr/>
          <p:nvPr/>
        </p:nvSpPr>
        <p:spPr>
          <a:xfrm>
            <a:off x="628649" y="3235037"/>
            <a:ext cx="7275368" cy="4502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181" y="3761309"/>
            <a:ext cx="5720303" cy="138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89" name="Google Shape;489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Calculate the total mark (final + quiz) </a:t>
            </a:r>
            <a:r>
              <a:rPr lang="en" sz="2200" i="1"/>
              <a:t>for each </a:t>
            </a:r>
            <a:r>
              <a:rPr lang="en" sz="2200"/>
              <a:t>student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db.Student.aggregate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([{$project: {TotalMark: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      {$sum: [{$sum: "$Quiz"}, "$Final"]}} }])</a:t>
            </a:r>
            <a:endParaRPr sz="2200"/>
          </a:p>
        </p:txBody>
      </p:sp>
      <p:pic>
        <p:nvPicPr>
          <p:cNvPr id="490" name="Google Shape;49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276" y="2942626"/>
            <a:ext cx="7113446" cy="1985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Finding Document (cont’d)</a:t>
            </a:r>
            <a:endParaRPr sz="3700"/>
          </a:p>
        </p:txBody>
      </p:sp>
      <p:sp>
        <p:nvSpPr>
          <p:cNvPr id="496" name="Google Shape;496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Count the number of quizzes taken by each student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db.Student.aggregate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([{$project: {QuizzesTaken:</a:t>
            </a:r>
            <a:endParaRPr sz="22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             {$size: "$Quiz"}}}])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497" name="Google Shape;49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6" y="2940259"/>
            <a:ext cx="7099389" cy="2085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CRUD Operations</a:t>
            </a:r>
            <a:endParaRPr sz="3700"/>
          </a:p>
        </p:txBody>
      </p:sp>
      <p:sp>
        <p:nvSpPr>
          <p:cNvPr id="503" name="Google Shape;503;p69"/>
          <p:cNvSpPr txBox="1">
            <a:spLocks noGrp="1"/>
          </p:cNvSpPr>
          <p:nvPr>
            <p:ph type="body" idx="1"/>
          </p:nvPr>
        </p:nvSpPr>
        <p:spPr>
          <a:xfrm>
            <a:off x="6504708" y="1607126"/>
            <a:ext cx="2010641" cy="30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100"/>
              <a:buNone/>
            </a:pPr>
            <a:r>
              <a:rPr lang="en" sz="41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100"/>
              <a:buNone/>
            </a:pPr>
            <a:r>
              <a:rPr lang="en" sz="41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</a:pPr>
            <a:endParaRPr sz="4100">
              <a:solidFill>
                <a:srgbClr val="FF0000"/>
              </a:solidFill>
            </a:endParaRPr>
          </a:p>
        </p:txBody>
      </p:sp>
      <p:grpSp>
        <p:nvGrpSpPr>
          <p:cNvPr id="504" name="Google Shape;504;p69"/>
          <p:cNvGrpSpPr/>
          <p:nvPr/>
        </p:nvGrpSpPr>
        <p:grpSpPr>
          <a:xfrm>
            <a:off x="742950" y="1485152"/>
            <a:ext cx="5643995" cy="3260237"/>
            <a:chOff x="0" y="2177"/>
            <a:chExt cx="7525327" cy="4346982"/>
          </a:xfrm>
        </p:grpSpPr>
        <p:sp>
          <p:nvSpPr>
            <p:cNvPr id="505" name="Google Shape;505;p69"/>
            <p:cNvSpPr/>
            <p:nvPr/>
          </p:nvSpPr>
          <p:spPr>
            <a:xfrm rot="5400000">
              <a:off x="4698236" y="-1882194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9"/>
            <p:cNvSpPr txBox="1"/>
            <p:nvPr/>
          </p:nvSpPr>
          <p:spPr>
            <a:xfrm>
              <a:off x="2709118" y="147830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()</a:t>
              </a:r>
              <a:endParaRPr sz="1100"/>
            </a:p>
          </p:txBody>
        </p:sp>
        <p:sp>
          <p:nvSpPr>
            <p:cNvPr id="507" name="Google Shape;507;p69"/>
            <p:cNvSpPr/>
            <p:nvPr/>
          </p:nvSpPr>
          <p:spPr>
            <a:xfrm>
              <a:off x="0" y="2177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9"/>
            <p:cNvSpPr txBox="1"/>
            <p:nvPr/>
          </p:nvSpPr>
          <p:spPr>
            <a:xfrm>
              <a:off x="51133" y="53310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100"/>
            </a:p>
          </p:txBody>
        </p:sp>
        <p:sp>
          <p:nvSpPr>
            <p:cNvPr id="509" name="Google Shape;509;p69"/>
            <p:cNvSpPr/>
            <p:nvPr/>
          </p:nvSpPr>
          <p:spPr>
            <a:xfrm rot="5400000">
              <a:off x="4698236" y="-782355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EF9CB">
                <a:alpha val="89803"/>
              </a:srgbClr>
            </a:solidFill>
            <a:ln w="12700" cap="flat" cmpd="sng">
              <a:solidFill>
                <a:srgbClr val="DEF9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9"/>
            <p:cNvSpPr txBox="1"/>
            <p:nvPr/>
          </p:nvSpPr>
          <p:spPr>
            <a:xfrm>
              <a:off x="2709118" y="1247669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()</a:t>
              </a:r>
              <a:endParaRPr sz="1100"/>
            </a:p>
          </p:txBody>
        </p:sp>
        <p:sp>
          <p:nvSpPr>
            <p:cNvPr id="511" name="Google Shape;511;p69"/>
            <p:cNvSpPr/>
            <p:nvPr/>
          </p:nvSpPr>
          <p:spPr>
            <a:xfrm>
              <a:off x="0" y="1102016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9"/>
            <p:cNvSpPr txBox="1"/>
            <p:nvPr/>
          </p:nvSpPr>
          <p:spPr>
            <a:xfrm>
              <a:off x="51133" y="1153149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1100"/>
            </a:p>
          </p:txBody>
        </p:sp>
        <p:sp>
          <p:nvSpPr>
            <p:cNvPr id="513" name="Google Shape;513;p69"/>
            <p:cNvSpPr/>
            <p:nvPr/>
          </p:nvSpPr>
          <p:spPr>
            <a:xfrm rot="5400000">
              <a:off x="4698236" y="317483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F3E3">
                <a:alpha val="89803"/>
              </a:srgbClr>
            </a:solidFill>
            <a:ln w="12700" cap="flat" cmpd="sng">
              <a:solidFill>
                <a:srgbClr val="CDF3E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9"/>
            <p:cNvSpPr txBox="1"/>
            <p:nvPr/>
          </p:nvSpPr>
          <p:spPr>
            <a:xfrm>
              <a:off x="2709118" y="2347507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 ()</a:t>
              </a:r>
              <a:endParaRPr sz="1100"/>
            </a:p>
          </p:txBody>
        </p:sp>
        <p:sp>
          <p:nvSpPr>
            <p:cNvPr id="515" name="Google Shape;515;p69"/>
            <p:cNvSpPr/>
            <p:nvPr/>
          </p:nvSpPr>
          <p:spPr>
            <a:xfrm>
              <a:off x="0" y="2201855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9"/>
            <p:cNvSpPr txBox="1"/>
            <p:nvPr/>
          </p:nvSpPr>
          <p:spPr>
            <a:xfrm>
              <a:off x="51133" y="2252988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100"/>
            </a:p>
          </p:txBody>
        </p:sp>
        <p:sp>
          <p:nvSpPr>
            <p:cNvPr id="517" name="Google Shape;517;p69"/>
            <p:cNvSpPr/>
            <p:nvPr/>
          </p:nvSpPr>
          <p:spPr>
            <a:xfrm rot="5400000">
              <a:off x="4698236" y="1417322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0DCEE">
                <a:alpha val="89803"/>
              </a:srgbClr>
            </a:solidFill>
            <a:ln w="12700" cap="flat" cmpd="sng">
              <a:solidFill>
                <a:srgbClr val="D0DCE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9"/>
            <p:cNvSpPr txBox="1"/>
            <p:nvPr/>
          </p:nvSpPr>
          <p:spPr>
            <a:xfrm>
              <a:off x="2709118" y="3447346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()</a:t>
              </a:r>
              <a:endParaRPr sz="1100"/>
            </a:p>
          </p:txBody>
        </p:sp>
        <p:sp>
          <p:nvSpPr>
            <p:cNvPr id="519" name="Google Shape;519;p69"/>
            <p:cNvSpPr/>
            <p:nvPr/>
          </p:nvSpPr>
          <p:spPr>
            <a:xfrm>
              <a:off x="0" y="3301694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9"/>
            <p:cNvSpPr txBox="1"/>
            <p:nvPr/>
          </p:nvSpPr>
          <p:spPr>
            <a:xfrm>
              <a:off x="51133" y="3352827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110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Updating document</a:t>
            </a:r>
            <a:endParaRPr sz="3700"/>
          </a:p>
        </p:txBody>
      </p:sp>
      <p:sp>
        <p:nvSpPr>
          <p:cNvPr id="526" name="Google Shape;526;p7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Select the document to edit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Click at the “pencil icon” to edit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Edit the script with new value(s)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Click ‘Update’ 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527" name="Google Shape;52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068" y="3052477"/>
            <a:ext cx="5965031" cy="176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Updating document (Cont’d)</a:t>
            </a:r>
            <a:endParaRPr sz="3700"/>
          </a:p>
        </p:txBody>
      </p:sp>
      <p:sp>
        <p:nvSpPr>
          <p:cNvPr id="533" name="Google Shape;533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The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update() </a:t>
            </a:r>
            <a:r>
              <a:rPr lang="en" sz="2200"/>
              <a:t>method is used to update the documents of a collection.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The method accepts parameters: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An update conditions document to match the documents to update,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An update operations document to specify the modification to perform, and</a:t>
            </a:r>
            <a:endParaRPr sz="2200"/>
          </a:p>
          <a:p>
            <a:pPr marL="52070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Options parameters.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By default,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update() </a:t>
            </a:r>
            <a:r>
              <a:rPr lang="en" sz="2200"/>
              <a:t>updates a single document. To update multiple documents, use the multi option.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539" name="Google Shape;539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540" name="Google Shape;54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9139"/>
            <a:ext cx="9144000" cy="468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Updating document (Cont’d)</a:t>
            </a:r>
            <a:endParaRPr sz="3700"/>
          </a:p>
        </p:txBody>
      </p:sp>
      <p:sp>
        <p:nvSpPr>
          <p:cNvPr id="546" name="Google Shape;546;p73"/>
          <p:cNvSpPr txBox="1">
            <a:spLocks noGrp="1"/>
          </p:cNvSpPr>
          <p:nvPr>
            <p:ph type="body" idx="1"/>
          </p:nvPr>
        </p:nvSpPr>
        <p:spPr>
          <a:xfrm>
            <a:off x="214125" y="1318469"/>
            <a:ext cx="57648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Select the document to edit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Click at the “pencil icon” to edit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Edit the script with new value(s)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Click ‘Update’ </a:t>
            </a:r>
            <a:endParaRPr sz="2200"/>
          </a:p>
        </p:txBody>
      </p:sp>
      <p:pic>
        <p:nvPicPr>
          <p:cNvPr id="547" name="Google Shape;547;p73"/>
          <p:cNvPicPr preferRelativeResize="0"/>
          <p:nvPr/>
        </p:nvPicPr>
        <p:blipFill rotWithShape="1">
          <a:blip r:embed="rId3">
            <a:alphaModFix/>
          </a:blip>
          <a:srcRect b="16368"/>
          <a:stretch/>
        </p:blipFill>
        <p:spPr>
          <a:xfrm>
            <a:off x="446254" y="3025301"/>
            <a:ext cx="6468665" cy="200186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73"/>
          <p:cNvSpPr txBox="1"/>
          <p:nvPr/>
        </p:nvSpPr>
        <p:spPr>
          <a:xfrm>
            <a:off x="4466775" y="1716400"/>
            <a:ext cx="51858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db.student.updateOne({condition},{statements})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db.student.updateMany({condition},{statements})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900"/>
              <a:t>NoSQL Types</a:t>
            </a:r>
            <a:endParaRPr sz="2900"/>
          </a:p>
        </p:txBody>
      </p:sp>
      <p:sp>
        <p:nvSpPr>
          <p:cNvPr id="162" name="Google Shape;162;p29"/>
          <p:cNvSpPr txBox="1">
            <a:spLocks noGrp="1"/>
          </p:cNvSpPr>
          <p:nvPr>
            <p:ph type="body" idx="1"/>
          </p:nvPr>
        </p:nvSpPr>
        <p:spPr>
          <a:xfrm>
            <a:off x="528400" y="1018550"/>
            <a:ext cx="3483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" sz="2200"/>
              <a:t>It can be classified into 4 types: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Key-value pair based – Redis, Oracle NoSQL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Column based – Apache Cassandra, Hbase, BigTable, DynamoDB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Document based - MongoDB</a:t>
            </a:r>
            <a:endParaRPr sz="2200"/>
          </a:p>
          <a:p>
            <a:pPr marL="5207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900"/>
              <a:buChar char="•"/>
            </a:pPr>
            <a:r>
              <a:rPr lang="en" sz="2200"/>
              <a:t>Graph based – Neo4J</a:t>
            </a:r>
            <a:endParaRPr sz="2200"/>
          </a:p>
        </p:txBody>
      </p:sp>
      <p:pic>
        <p:nvPicPr>
          <p:cNvPr id="163" name="Google Shape;16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02225" y="2085476"/>
            <a:ext cx="4946826" cy="16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Updating document (Cont’d)</a:t>
            </a:r>
            <a:endParaRPr sz="3700"/>
          </a:p>
        </p:txBody>
      </p:sp>
      <p:sp>
        <p:nvSpPr>
          <p:cNvPr id="554" name="Google Shape;554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The method to add a new field into a collection is same as the previous process. If the field in the update query is not found in the document, then field will be added to the document</a:t>
            </a:r>
            <a:endParaRPr sz="2200"/>
          </a:p>
        </p:txBody>
      </p:sp>
      <p:pic>
        <p:nvPicPr>
          <p:cNvPr id="555" name="Google Shape;555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303" y="2406573"/>
            <a:ext cx="4987144" cy="2649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Updating document (Cont’d)</a:t>
            </a:r>
            <a:endParaRPr sz="3700"/>
          </a:p>
        </p:txBody>
      </p:sp>
      <p:sp>
        <p:nvSpPr>
          <p:cNvPr id="561" name="Google Shape;561;p7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To delete a particular field in a collection: </a:t>
            </a:r>
            <a:r>
              <a:rPr lang="en" sz="2200" b="1">
                <a:solidFill>
                  <a:srgbClr val="FF0000"/>
                </a:solidFill>
              </a:rPr>
              <a:t>$unset</a:t>
            </a:r>
            <a:endParaRPr sz="2200"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" sz="1100"/>
              <a:t>s</a:t>
            </a:r>
            <a:endParaRPr sz="1100"/>
          </a:p>
        </p:txBody>
      </p:sp>
      <p:pic>
        <p:nvPicPr>
          <p:cNvPr id="562" name="Google Shape;562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5342" y="1899203"/>
            <a:ext cx="5396527" cy="3172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568" name="Google Shape;568;p7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569" name="Google Shape;569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6182"/>
            <a:ext cx="9144000" cy="46511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6"/>
          <p:cNvSpPr txBox="1"/>
          <p:nvPr/>
        </p:nvSpPr>
        <p:spPr>
          <a:xfrm>
            <a:off x="199291" y="4705545"/>
            <a:ext cx="548053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https://docs.mongodb.com/manual/reference/operator/update/#id1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CRUD Operations</a:t>
            </a:r>
            <a:endParaRPr sz="3700"/>
          </a:p>
        </p:txBody>
      </p:sp>
      <p:sp>
        <p:nvSpPr>
          <p:cNvPr id="576" name="Google Shape;576;p77"/>
          <p:cNvSpPr txBox="1">
            <a:spLocks noGrp="1"/>
          </p:cNvSpPr>
          <p:nvPr>
            <p:ph type="body" idx="1"/>
          </p:nvPr>
        </p:nvSpPr>
        <p:spPr>
          <a:xfrm>
            <a:off x="6504700" y="1483525"/>
            <a:ext cx="2010600" cy="2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100"/>
              <a:buNone/>
            </a:pPr>
            <a:r>
              <a:rPr lang="en" sz="41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4100"/>
              <a:buNone/>
            </a:pPr>
            <a:br>
              <a:rPr lang="en" sz="4100">
                <a:solidFill>
                  <a:srgbClr val="FF0000"/>
                </a:solidFill>
              </a:rPr>
            </a:br>
            <a:r>
              <a:rPr lang="en" sz="4100">
                <a:solidFill>
                  <a:srgbClr val="FF0000"/>
                </a:solidFill>
              </a:rPr>
              <a:t>√</a:t>
            </a:r>
            <a:br>
              <a:rPr lang="en" sz="4100">
                <a:solidFill>
                  <a:srgbClr val="FF0000"/>
                </a:solidFill>
              </a:rPr>
            </a:br>
            <a:br>
              <a:rPr lang="en" sz="4100">
                <a:solidFill>
                  <a:srgbClr val="FF0000"/>
                </a:solidFill>
              </a:rPr>
            </a:br>
            <a:r>
              <a:rPr lang="en" sz="41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</a:pPr>
            <a:endParaRPr sz="4100">
              <a:solidFill>
                <a:srgbClr val="FF0000"/>
              </a:solidFill>
            </a:endParaRPr>
          </a:p>
        </p:txBody>
      </p:sp>
      <p:grpSp>
        <p:nvGrpSpPr>
          <p:cNvPr id="577" name="Google Shape;577;p77"/>
          <p:cNvGrpSpPr/>
          <p:nvPr/>
        </p:nvGrpSpPr>
        <p:grpSpPr>
          <a:xfrm>
            <a:off x="742950" y="1485152"/>
            <a:ext cx="5643995" cy="3260237"/>
            <a:chOff x="0" y="2177"/>
            <a:chExt cx="7525327" cy="4346982"/>
          </a:xfrm>
        </p:grpSpPr>
        <p:sp>
          <p:nvSpPr>
            <p:cNvPr id="578" name="Google Shape;578;p77"/>
            <p:cNvSpPr/>
            <p:nvPr/>
          </p:nvSpPr>
          <p:spPr>
            <a:xfrm rot="5400000">
              <a:off x="4698236" y="-1882194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7"/>
            <p:cNvSpPr txBox="1"/>
            <p:nvPr/>
          </p:nvSpPr>
          <p:spPr>
            <a:xfrm>
              <a:off x="2709118" y="147830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()</a:t>
              </a:r>
              <a:endParaRPr sz="1100"/>
            </a:p>
          </p:txBody>
        </p:sp>
        <p:sp>
          <p:nvSpPr>
            <p:cNvPr id="580" name="Google Shape;580;p77"/>
            <p:cNvSpPr/>
            <p:nvPr/>
          </p:nvSpPr>
          <p:spPr>
            <a:xfrm>
              <a:off x="0" y="2177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7"/>
            <p:cNvSpPr txBox="1"/>
            <p:nvPr/>
          </p:nvSpPr>
          <p:spPr>
            <a:xfrm>
              <a:off x="51133" y="53310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100"/>
            </a:p>
          </p:txBody>
        </p:sp>
        <p:sp>
          <p:nvSpPr>
            <p:cNvPr id="582" name="Google Shape;582;p77"/>
            <p:cNvSpPr/>
            <p:nvPr/>
          </p:nvSpPr>
          <p:spPr>
            <a:xfrm rot="5400000">
              <a:off x="4698236" y="-782355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EF9CB">
                <a:alpha val="89803"/>
              </a:srgbClr>
            </a:solidFill>
            <a:ln w="12700" cap="flat" cmpd="sng">
              <a:solidFill>
                <a:srgbClr val="DEF9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7"/>
            <p:cNvSpPr txBox="1"/>
            <p:nvPr/>
          </p:nvSpPr>
          <p:spPr>
            <a:xfrm>
              <a:off x="2709118" y="1247669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()</a:t>
              </a:r>
              <a:endParaRPr sz="1100"/>
            </a:p>
          </p:txBody>
        </p:sp>
        <p:sp>
          <p:nvSpPr>
            <p:cNvPr id="584" name="Google Shape;584;p77"/>
            <p:cNvSpPr/>
            <p:nvPr/>
          </p:nvSpPr>
          <p:spPr>
            <a:xfrm>
              <a:off x="0" y="1102016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7"/>
            <p:cNvSpPr txBox="1"/>
            <p:nvPr/>
          </p:nvSpPr>
          <p:spPr>
            <a:xfrm>
              <a:off x="51133" y="1153149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1100"/>
            </a:p>
          </p:txBody>
        </p:sp>
        <p:sp>
          <p:nvSpPr>
            <p:cNvPr id="586" name="Google Shape;586;p77"/>
            <p:cNvSpPr/>
            <p:nvPr/>
          </p:nvSpPr>
          <p:spPr>
            <a:xfrm rot="5400000">
              <a:off x="4698236" y="317483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F3E3">
                <a:alpha val="89803"/>
              </a:srgbClr>
            </a:solidFill>
            <a:ln w="12700" cap="flat" cmpd="sng">
              <a:solidFill>
                <a:srgbClr val="CDF3E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7"/>
            <p:cNvSpPr txBox="1"/>
            <p:nvPr/>
          </p:nvSpPr>
          <p:spPr>
            <a:xfrm>
              <a:off x="2709118" y="2347507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 ()</a:t>
              </a:r>
              <a:endParaRPr sz="1100"/>
            </a:p>
          </p:txBody>
        </p:sp>
        <p:sp>
          <p:nvSpPr>
            <p:cNvPr id="588" name="Google Shape;588;p77"/>
            <p:cNvSpPr/>
            <p:nvPr/>
          </p:nvSpPr>
          <p:spPr>
            <a:xfrm>
              <a:off x="0" y="2201855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7"/>
            <p:cNvSpPr txBox="1"/>
            <p:nvPr/>
          </p:nvSpPr>
          <p:spPr>
            <a:xfrm>
              <a:off x="51133" y="2252988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100"/>
            </a:p>
          </p:txBody>
        </p:sp>
        <p:sp>
          <p:nvSpPr>
            <p:cNvPr id="590" name="Google Shape;590;p77"/>
            <p:cNvSpPr/>
            <p:nvPr/>
          </p:nvSpPr>
          <p:spPr>
            <a:xfrm rot="5400000">
              <a:off x="4698236" y="1417322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0DCEE">
                <a:alpha val="89803"/>
              </a:srgbClr>
            </a:solidFill>
            <a:ln w="12700" cap="flat" cmpd="sng">
              <a:solidFill>
                <a:srgbClr val="D0DCE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2709118" y="3447346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()</a:t>
              </a:r>
              <a:endParaRPr sz="1100"/>
            </a:p>
          </p:txBody>
        </p:sp>
        <p:sp>
          <p:nvSpPr>
            <p:cNvPr id="592" name="Google Shape;592;p77"/>
            <p:cNvSpPr/>
            <p:nvPr/>
          </p:nvSpPr>
          <p:spPr>
            <a:xfrm>
              <a:off x="0" y="3301694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7"/>
            <p:cNvSpPr txBox="1"/>
            <p:nvPr/>
          </p:nvSpPr>
          <p:spPr>
            <a:xfrm>
              <a:off x="51133" y="3352827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110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599" name="Google Shape;599;p7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600" name="Google Shape;600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521"/>
            <a:ext cx="9144000" cy="502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Remove Documents </a:t>
            </a:r>
            <a:endParaRPr sz="3700"/>
          </a:p>
        </p:txBody>
      </p:sp>
      <p:sp>
        <p:nvSpPr>
          <p:cNvPr id="606" name="Google Shape;606;p7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442825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Use remove() to remove a document from a collection that satisfies user’s condition</a:t>
            </a:r>
            <a:endParaRPr sz="2200"/>
          </a:p>
          <a:p>
            <a:pPr marL="177800" lvl="0" indent="-1905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Method</a:t>
            </a:r>
            <a:endParaRPr sz="2200"/>
          </a:p>
          <a:p>
            <a:pPr marL="381000" lvl="0" indent="-3937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To delete a document, hover over the document and click the  icon.</a:t>
            </a:r>
            <a:endParaRPr sz="2200"/>
          </a:p>
          <a:p>
            <a:pPr marL="381000" lvl="0" indent="-3937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After you click the delete button, the document is flagged for deletion. Compass asks for confirmation that you want to remove the document:</a:t>
            </a:r>
            <a:endParaRPr sz="22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" sz="1900">
                <a:latin typeface="Courier New"/>
                <a:ea typeface="Courier New"/>
                <a:cs typeface="Courier New"/>
                <a:sym typeface="Courier New"/>
              </a:rPr>
              <a:t>db.getCollection('Subject').remove({SubjectCode : "DPF555"});</a:t>
            </a:r>
            <a:endParaRPr sz="1100"/>
          </a:p>
        </p:txBody>
      </p:sp>
      <p:pic>
        <p:nvPicPr>
          <p:cNvPr id="607" name="Google Shape;607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6909" y="1418492"/>
            <a:ext cx="3958138" cy="2474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Remove Documents (Cont’d)</a:t>
            </a:r>
            <a:endParaRPr sz="3700"/>
          </a:p>
        </p:txBody>
      </p:sp>
      <p:sp>
        <p:nvSpPr>
          <p:cNvPr id="613" name="Google Shape;613;p80"/>
          <p:cNvSpPr txBox="1">
            <a:spLocks noGrp="1"/>
          </p:cNvSpPr>
          <p:nvPr>
            <p:ph type="body" idx="1"/>
          </p:nvPr>
        </p:nvSpPr>
        <p:spPr>
          <a:xfrm>
            <a:off x="628649" y="1369225"/>
            <a:ext cx="78435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You cannot delete multiple documents at once from the Compass UI .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As an alternative, you can use the </a:t>
            </a:r>
            <a:r>
              <a:rPr lang="en" sz="2200">
                <a:latin typeface="Courier New"/>
                <a:ea typeface="Courier New"/>
                <a:cs typeface="Courier New"/>
                <a:sym typeface="Courier New"/>
              </a:rPr>
              <a:t>db.collection.deleteMany() </a:t>
            </a:r>
            <a:r>
              <a:rPr lang="en" sz="2200"/>
              <a:t>method in the embedded MongoDB Shell to delete multiple documents in a single operation.</a:t>
            </a:r>
            <a:endParaRPr sz="2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CRUD Operations</a:t>
            </a:r>
            <a:endParaRPr sz="3700"/>
          </a:p>
        </p:txBody>
      </p:sp>
      <p:sp>
        <p:nvSpPr>
          <p:cNvPr id="619" name="Google Shape;619;p81"/>
          <p:cNvSpPr txBox="1">
            <a:spLocks noGrp="1"/>
          </p:cNvSpPr>
          <p:nvPr>
            <p:ph type="body" idx="1"/>
          </p:nvPr>
        </p:nvSpPr>
        <p:spPr>
          <a:xfrm>
            <a:off x="6504709" y="1649771"/>
            <a:ext cx="2010641" cy="3025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400"/>
              <a:buNone/>
            </a:pPr>
            <a:r>
              <a:rPr lang="en" sz="34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3400"/>
              <a:buNone/>
            </a:pPr>
            <a:br>
              <a:rPr lang="en" sz="3400">
                <a:solidFill>
                  <a:srgbClr val="FF0000"/>
                </a:solidFill>
              </a:rPr>
            </a:br>
            <a:r>
              <a:rPr lang="en" sz="3400">
                <a:solidFill>
                  <a:srgbClr val="FF0000"/>
                </a:solidFill>
              </a:rPr>
              <a:t>√</a:t>
            </a:r>
            <a:br>
              <a:rPr lang="en" sz="3400">
                <a:solidFill>
                  <a:srgbClr val="FF0000"/>
                </a:solidFill>
              </a:rPr>
            </a:br>
            <a:endParaRPr sz="34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3400"/>
              <a:buNone/>
            </a:pPr>
            <a:r>
              <a:rPr lang="en" sz="3400">
                <a:solidFill>
                  <a:srgbClr val="FF0000"/>
                </a:solidFill>
              </a:rPr>
              <a:t>√</a:t>
            </a:r>
            <a:br>
              <a:rPr lang="en" sz="3400">
                <a:solidFill>
                  <a:srgbClr val="FF0000"/>
                </a:solidFill>
              </a:rPr>
            </a:br>
            <a:endParaRPr sz="34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3400"/>
              <a:buNone/>
            </a:pPr>
            <a:r>
              <a:rPr lang="en" sz="3400">
                <a:solidFill>
                  <a:srgbClr val="FF0000"/>
                </a:solidFill>
              </a:rPr>
              <a:t>√</a:t>
            </a:r>
            <a:endParaRPr sz="1100"/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endParaRPr sz="3400">
              <a:solidFill>
                <a:srgbClr val="FF0000"/>
              </a:solidFill>
            </a:endParaRPr>
          </a:p>
        </p:txBody>
      </p:sp>
      <p:grpSp>
        <p:nvGrpSpPr>
          <p:cNvPr id="620" name="Google Shape;620;p81"/>
          <p:cNvGrpSpPr/>
          <p:nvPr/>
        </p:nvGrpSpPr>
        <p:grpSpPr>
          <a:xfrm>
            <a:off x="742950" y="1485152"/>
            <a:ext cx="5643995" cy="3260237"/>
            <a:chOff x="0" y="2177"/>
            <a:chExt cx="7525327" cy="4346982"/>
          </a:xfrm>
        </p:grpSpPr>
        <p:sp>
          <p:nvSpPr>
            <p:cNvPr id="621" name="Google Shape;621;p81"/>
            <p:cNvSpPr/>
            <p:nvPr/>
          </p:nvSpPr>
          <p:spPr>
            <a:xfrm rot="5400000">
              <a:off x="4698236" y="-1882194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E8CA">
                <a:alpha val="89803"/>
              </a:srgbClr>
            </a:solidFill>
            <a:ln w="12700" cap="flat" cmpd="sng">
              <a:solidFill>
                <a:srgbClr val="FFE8C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1"/>
            <p:cNvSpPr txBox="1"/>
            <p:nvPr/>
          </p:nvSpPr>
          <p:spPr>
            <a:xfrm>
              <a:off x="2709118" y="147830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insert ()</a:t>
              </a:r>
              <a:endParaRPr sz="1100"/>
            </a:p>
          </p:txBody>
        </p:sp>
        <p:sp>
          <p:nvSpPr>
            <p:cNvPr id="623" name="Google Shape;623;p81"/>
            <p:cNvSpPr/>
            <p:nvPr/>
          </p:nvSpPr>
          <p:spPr>
            <a:xfrm>
              <a:off x="0" y="2177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1"/>
            <p:cNvSpPr txBox="1"/>
            <p:nvPr/>
          </p:nvSpPr>
          <p:spPr>
            <a:xfrm>
              <a:off x="51133" y="53310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sz="1100"/>
            </a:p>
          </p:txBody>
        </p:sp>
        <p:sp>
          <p:nvSpPr>
            <p:cNvPr id="625" name="Google Shape;625;p81"/>
            <p:cNvSpPr/>
            <p:nvPr/>
          </p:nvSpPr>
          <p:spPr>
            <a:xfrm rot="5400000">
              <a:off x="4698236" y="-782355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EF9CB">
                <a:alpha val="89803"/>
              </a:srgbClr>
            </a:solidFill>
            <a:ln w="12700" cap="flat" cmpd="sng">
              <a:solidFill>
                <a:srgbClr val="DEF9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1"/>
            <p:cNvSpPr txBox="1"/>
            <p:nvPr/>
          </p:nvSpPr>
          <p:spPr>
            <a:xfrm>
              <a:off x="2709118" y="1247669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find ()</a:t>
              </a:r>
              <a:endParaRPr sz="1100"/>
            </a:p>
          </p:txBody>
        </p:sp>
        <p:sp>
          <p:nvSpPr>
            <p:cNvPr id="627" name="Google Shape;627;p81"/>
            <p:cNvSpPr/>
            <p:nvPr/>
          </p:nvSpPr>
          <p:spPr>
            <a:xfrm>
              <a:off x="0" y="1102016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65EE1F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1"/>
            <p:cNvSpPr txBox="1"/>
            <p:nvPr/>
          </p:nvSpPr>
          <p:spPr>
            <a:xfrm>
              <a:off x="51133" y="1153149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sz="1100"/>
            </a:p>
          </p:txBody>
        </p:sp>
        <p:sp>
          <p:nvSpPr>
            <p:cNvPr id="629" name="Google Shape;629;p81"/>
            <p:cNvSpPr/>
            <p:nvPr/>
          </p:nvSpPr>
          <p:spPr>
            <a:xfrm rot="5400000">
              <a:off x="4698236" y="317483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DF3E3">
                <a:alpha val="89803"/>
              </a:srgbClr>
            </a:solidFill>
            <a:ln w="12700" cap="flat" cmpd="sng">
              <a:solidFill>
                <a:srgbClr val="CDF3E3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1"/>
            <p:cNvSpPr txBox="1"/>
            <p:nvPr/>
          </p:nvSpPr>
          <p:spPr>
            <a:xfrm>
              <a:off x="2709118" y="2347507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update ()</a:t>
              </a:r>
              <a:endParaRPr sz="1100"/>
            </a:p>
          </p:txBody>
        </p:sp>
        <p:sp>
          <p:nvSpPr>
            <p:cNvPr id="631" name="Google Shape;631;p81"/>
            <p:cNvSpPr/>
            <p:nvPr/>
          </p:nvSpPr>
          <p:spPr>
            <a:xfrm>
              <a:off x="0" y="2201855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3DE19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1"/>
            <p:cNvSpPr txBox="1"/>
            <p:nvPr/>
          </p:nvSpPr>
          <p:spPr>
            <a:xfrm>
              <a:off x="51133" y="2252988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</a:t>
              </a:r>
              <a:endParaRPr sz="1100"/>
            </a:p>
          </p:txBody>
        </p:sp>
        <p:sp>
          <p:nvSpPr>
            <p:cNvPr id="633" name="Google Shape;633;p81"/>
            <p:cNvSpPr/>
            <p:nvPr/>
          </p:nvSpPr>
          <p:spPr>
            <a:xfrm rot="5400000">
              <a:off x="4698236" y="1417322"/>
              <a:ext cx="837972" cy="481620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0DCEE">
                <a:alpha val="89803"/>
              </a:srgbClr>
            </a:solidFill>
            <a:ln w="12700" cap="flat" cmpd="sng">
              <a:solidFill>
                <a:srgbClr val="D0DCEE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1"/>
            <p:cNvSpPr txBox="1"/>
            <p:nvPr/>
          </p:nvSpPr>
          <p:spPr>
            <a:xfrm>
              <a:off x="2709118" y="3447346"/>
              <a:ext cx="4775303" cy="756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000" tIns="60000" rIns="120000" bIns="60000" anchor="ctr" anchorCtr="0">
              <a:noAutofit/>
            </a:bodyPr>
            <a:lstStyle/>
            <a:p>
              <a:pPr marL="2159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remove ()</a:t>
              </a:r>
              <a:endParaRPr sz="1100"/>
            </a:p>
          </p:txBody>
        </p:sp>
        <p:sp>
          <p:nvSpPr>
            <p:cNvPr id="635" name="Google Shape;635;p81"/>
            <p:cNvSpPr/>
            <p:nvPr/>
          </p:nvSpPr>
          <p:spPr>
            <a:xfrm>
              <a:off x="0" y="3301694"/>
              <a:ext cx="2709117" cy="1047465"/>
            </a:xfrm>
            <a:prstGeom prst="roundRect">
              <a:avLst>
                <a:gd name="adj" fmla="val 16667"/>
              </a:avLst>
            </a:prstGeom>
            <a:solidFill>
              <a:srgbClr val="5999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81"/>
            <p:cNvSpPr txBox="1"/>
            <p:nvPr/>
          </p:nvSpPr>
          <p:spPr>
            <a:xfrm>
              <a:off x="51133" y="3352827"/>
              <a:ext cx="2606851" cy="9451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1450" tIns="75725" rIns="151450" bIns="757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000"/>
                <a:buFont typeface="Calibri"/>
                <a:buNone/>
              </a:pPr>
              <a:r>
                <a:rPr lang="en" sz="4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sz="110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Drop a Collection from Database</a:t>
            </a:r>
            <a:endParaRPr sz="3700"/>
          </a:p>
        </p:txBody>
      </p:sp>
      <p:sp>
        <p:nvSpPr>
          <p:cNvPr id="642" name="Google Shape;642;p8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40111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810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Select the collection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Choose ‘Drop Collection’</a:t>
            </a:r>
            <a:endParaRPr sz="2200"/>
          </a:p>
          <a:p>
            <a:pPr marL="3810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" sz="2200"/>
              <a:t>Type the collection name to drop the collection.</a:t>
            </a:r>
            <a:endParaRPr sz="2200"/>
          </a:p>
        </p:txBody>
      </p:sp>
      <p:pic>
        <p:nvPicPr>
          <p:cNvPr id="643" name="Google Shape;643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221" y="1369219"/>
            <a:ext cx="4537779" cy="148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700"/>
              <a:t>Drop a database</a:t>
            </a:r>
            <a:endParaRPr sz="3700"/>
          </a:p>
        </p:txBody>
      </p:sp>
      <p:sp>
        <p:nvSpPr>
          <p:cNvPr id="649" name="Google Shape;649;p8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25755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Similar to drop collection.</a:t>
            </a:r>
            <a:endParaRPr sz="24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650" name="Google Shape;650;p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1497" y="1268028"/>
            <a:ext cx="4793850" cy="283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1" y="0"/>
            <a:ext cx="3125453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Key-Value Pair Based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71" name="Google Shape;171;p30"/>
          <p:cNvSpPr/>
          <p:nvPr/>
        </p:nvSpPr>
        <p:spPr>
          <a:xfrm rot="10800000" flipH="1">
            <a:off x="5662802" y="1841609"/>
            <a:ext cx="3062575" cy="3062575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Data Model: (key, value) pairs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Designed for processing dictionary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Dictionaries contain a collection of records having fields containing data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Records are stored and retrieved using a key that uniquely identifies the record and is used to quickly find the data within the database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Example: Oracle NoSQL, Riak etc</a:t>
            </a:r>
            <a:endParaRPr sz="22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" sz="2200"/>
              <a:t>Use it for storing session information, user profiles, preferences and shopping cart data</a:t>
            </a:r>
            <a:endParaRPr sz="22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656" name="Google Shape;656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75897"/>
            <a:ext cx="9144000" cy="3391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662" name="Google Shape;662;p8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663" name="Google Shape;663;p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520" y="223901"/>
            <a:ext cx="6616036" cy="4344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pic>
        <p:nvPicPr>
          <p:cNvPr id="669" name="Google Shape;669;p86"/>
          <p:cNvPicPr preferRelativeResize="0"/>
          <p:nvPr/>
        </p:nvPicPr>
        <p:blipFill rotWithShape="1">
          <a:blip r:embed="rId3">
            <a:alphaModFix/>
          </a:blip>
          <a:srcRect b="36656"/>
          <a:stretch/>
        </p:blipFill>
        <p:spPr>
          <a:xfrm>
            <a:off x="0" y="0"/>
            <a:ext cx="9144000" cy="147875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6"/>
          <p:cNvSpPr txBox="1"/>
          <p:nvPr/>
        </p:nvSpPr>
        <p:spPr>
          <a:xfrm>
            <a:off x="216877" y="1664494"/>
            <a:ext cx="8868508" cy="2146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$eq  =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EQ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ual to			  		       $neq =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N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ot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EQ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ual to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$gt   &gt;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reater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han   		 	       $lt     &lt;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ess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$gte ≥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G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reater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han or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 to 		 $lte   ≤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L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ess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han or </a:t>
            </a:r>
            <a:r>
              <a:rPr lang="en" sz="2700" b="1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</a:t>
            </a: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qual to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{&lt;field&gt; : { &lt;operator&gt;: &lt;value&gt; }}</a:t>
            </a:r>
            <a:endParaRPr sz="2700">
              <a:solidFill>
                <a:schemeClr val="dk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sp>
        <p:nvSpPr>
          <p:cNvPr id="676" name="Google Shape;676;p8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pic>
        <p:nvPicPr>
          <p:cNvPr id="677" name="Google Shape;677;p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814" y="0"/>
            <a:ext cx="83743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1100"/>
          </a:p>
        </p:txBody>
      </p:sp>
      <p:sp>
        <p:nvSpPr>
          <p:cNvPr id="683" name="Google Shape;683;p8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  <p:pic>
        <p:nvPicPr>
          <p:cNvPr id="684" name="Google Shape;684;p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365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88"/>
          <p:cNvPicPr preferRelativeResize="0"/>
          <p:nvPr/>
        </p:nvPicPr>
        <p:blipFill rotWithShape="1">
          <a:blip r:embed="rId4">
            <a:alphaModFix/>
          </a:blip>
          <a:srcRect l="1875"/>
          <a:stretch/>
        </p:blipFill>
        <p:spPr>
          <a:xfrm>
            <a:off x="78581" y="3272311"/>
            <a:ext cx="8972550" cy="1461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3600" b="1"/>
              <a:t>Quiz 3</a:t>
            </a:r>
            <a:endParaRPr sz="3600" b="1"/>
          </a:p>
        </p:txBody>
      </p:sp>
      <p:sp>
        <p:nvSpPr>
          <p:cNvPr id="691" name="Google Shape;691;p8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https://forms.office.com/Pages/ResponsePage.aspx?id=DQSIkWdsW0yxEjajBLZtrQAAAAAAAAAAAAEjV0wuf3JUOTNGNExURE82Q1ZLM09UUDM5MUdMNlhHRi4u</a:t>
            </a:r>
            <a:r>
              <a:rPr lang="en" sz="1900"/>
              <a:t> </a:t>
            </a:r>
            <a:endParaRPr sz="1900"/>
          </a:p>
        </p:txBody>
      </p:sp>
      <p:pic>
        <p:nvPicPr>
          <p:cNvPr id="692" name="Google Shape;692;p89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84491" y="1496008"/>
            <a:ext cx="2500313" cy="1407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1" y="0"/>
            <a:ext cx="3125453" cy="5143500"/>
          </a:xfrm>
          <a:custGeom>
            <a:avLst/>
            <a:gdLst/>
            <a:ahLst/>
            <a:cxnLst/>
            <a:rect l="l" t="t" r="r" b="b"/>
            <a:pathLst>
              <a:path w="4167271" h="6858000" extrusionOk="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700">
                <a:solidFill>
                  <a:srgbClr val="FFFFFF"/>
                </a:solidFill>
              </a:rPr>
              <a:t>Column Based</a:t>
            </a:r>
            <a:endParaRPr sz="3700">
              <a:solidFill>
                <a:srgbClr val="FFFFFF"/>
              </a:solidFill>
            </a:endParaRPr>
          </a:p>
        </p:txBody>
      </p:sp>
      <p:sp>
        <p:nvSpPr>
          <p:cNvPr id="180" name="Google Shape;180;p31"/>
          <p:cNvSpPr/>
          <p:nvPr/>
        </p:nvSpPr>
        <p:spPr>
          <a:xfrm rot="10800000" flipH="1">
            <a:off x="5662802" y="1841609"/>
            <a:ext cx="3062575" cy="3062575"/>
          </a:xfrm>
          <a:prstGeom prst="arc">
            <a:avLst>
              <a:gd name="adj1" fmla="val 16200000"/>
              <a:gd name="adj2" fmla="val 0"/>
            </a:avLst>
          </a:prstGeom>
          <a:noFill/>
          <a:ln w="127000" cap="rnd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3335481" y="443508"/>
            <a:ext cx="5179868" cy="418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It stores data as Column families containing rows that have many columns associated with a row key. Each row can have different columns</a:t>
            </a:r>
            <a:endParaRPr sz="24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Columns families are groups of related data that is accessed together</a:t>
            </a:r>
            <a:endParaRPr sz="24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Example: Cassandra (Facebook), HBase, Hyptertable and Amazon DynamoDB</a:t>
            </a:r>
            <a:endParaRPr sz="24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" sz="2400"/>
              <a:t>Use it for content management system, blogging, platform, log aggregation</a:t>
            </a:r>
            <a:endParaRPr sz="2400"/>
          </a:p>
          <a:p>
            <a:pPr marL="1778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32"/>
          <p:cNvGrpSpPr/>
          <p:nvPr/>
        </p:nvGrpSpPr>
        <p:grpSpPr>
          <a:xfrm>
            <a:off x="307283" y="476786"/>
            <a:ext cx="8356656" cy="1861602"/>
            <a:chOff x="409710" y="635715"/>
            <a:chExt cx="11142208" cy="2482136"/>
          </a:xfrm>
        </p:grpSpPr>
        <p:sp>
          <p:nvSpPr>
            <p:cNvPr id="188" name="Google Shape;188;p32"/>
            <p:cNvSpPr/>
            <p:nvPr/>
          </p:nvSpPr>
          <p:spPr>
            <a:xfrm>
              <a:off x="11223203" y="635716"/>
              <a:ext cx="328612" cy="1742360"/>
            </a:xfrm>
            <a:custGeom>
              <a:avLst/>
              <a:gdLst/>
              <a:ahLst/>
              <a:cxnLst/>
              <a:rect l="l" t="t" r="r" b="b"/>
              <a:pathLst>
                <a:path w="207" h="1114" extrusionOk="0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409710" y="1022350"/>
              <a:ext cx="709612" cy="2095501"/>
            </a:xfrm>
            <a:custGeom>
              <a:avLst/>
              <a:gdLst/>
              <a:ahLst/>
              <a:cxnLst/>
              <a:rect l="l" t="t" r="r" b="b"/>
              <a:pathLst>
                <a:path w="447" h="1363" extrusionOk="0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409710" y="837744"/>
              <a:ext cx="403225" cy="1705431"/>
            </a:xfrm>
            <a:custGeom>
              <a:avLst/>
              <a:gdLst/>
              <a:ahLst/>
              <a:cxnLst/>
              <a:rect l="l" t="t" r="r" b="b"/>
              <a:pathLst>
                <a:path w="254" h="1109" extrusionOk="0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644660" y="640894"/>
              <a:ext cx="168275" cy="1713195"/>
            </a:xfrm>
            <a:custGeom>
              <a:avLst/>
              <a:gdLst/>
              <a:ahLst/>
              <a:cxnLst/>
              <a:rect l="l" t="t" r="r" b="b"/>
              <a:pathLst>
                <a:path w="106" h="1114" extrusionOk="0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785460" y="569854"/>
            <a:ext cx="772989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Document Based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785450" y="1870850"/>
            <a:ext cx="3475800" cy="26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The database store send retrieves documents, It stores document in the value part of the key-value store</a:t>
            </a:r>
            <a:endParaRPr sz="13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Self describing hierarchical tree data structures consisting of maps, collections and scalar valued</a:t>
            </a:r>
            <a:endParaRPr sz="13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Example: MongoDB, Couch DB, </a:t>
            </a:r>
            <a:endParaRPr sz="13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Use it for content  management systems, blogging platforms, web analytics, real time analytics, e-commerce applications</a:t>
            </a:r>
            <a:endParaRPr sz="1600"/>
          </a:p>
        </p:txBody>
      </p:sp>
      <p:pic>
        <p:nvPicPr>
          <p:cNvPr id="195" name="Google Shape;195;p32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64" r="3" b="3"/>
          <a:stretch/>
        </p:blipFill>
        <p:spPr>
          <a:xfrm>
            <a:off x="4504135" y="1907381"/>
            <a:ext cx="3913267" cy="267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33"/>
          <p:cNvGrpSpPr/>
          <p:nvPr/>
        </p:nvGrpSpPr>
        <p:grpSpPr>
          <a:xfrm>
            <a:off x="307283" y="476786"/>
            <a:ext cx="8356656" cy="1861602"/>
            <a:chOff x="409710" y="635715"/>
            <a:chExt cx="11142208" cy="2482136"/>
          </a:xfrm>
        </p:grpSpPr>
        <p:sp>
          <p:nvSpPr>
            <p:cNvPr id="202" name="Google Shape;202;p33"/>
            <p:cNvSpPr/>
            <p:nvPr/>
          </p:nvSpPr>
          <p:spPr>
            <a:xfrm>
              <a:off x="11223203" y="635716"/>
              <a:ext cx="328612" cy="1742360"/>
            </a:xfrm>
            <a:custGeom>
              <a:avLst/>
              <a:gdLst/>
              <a:ahLst/>
              <a:cxnLst/>
              <a:rect l="l" t="t" r="r" b="b"/>
              <a:pathLst>
                <a:path w="207" h="1114" extrusionOk="0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409710" y="1022350"/>
              <a:ext cx="709612" cy="2095501"/>
            </a:xfrm>
            <a:custGeom>
              <a:avLst/>
              <a:gdLst/>
              <a:ahLst/>
              <a:cxnLst/>
              <a:rect l="l" t="t" r="r" b="b"/>
              <a:pathLst>
                <a:path w="447" h="1363" extrusionOk="0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409710" y="837744"/>
              <a:ext cx="403225" cy="1705431"/>
            </a:xfrm>
            <a:custGeom>
              <a:avLst/>
              <a:gdLst/>
              <a:ahLst/>
              <a:cxnLst/>
              <a:rect l="l" t="t" r="r" b="b"/>
              <a:pathLst>
                <a:path w="254" h="1109" extrusionOk="0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rgbClr val="2F549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644660" y="640894"/>
              <a:ext cx="168275" cy="1713195"/>
            </a:xfrm>
            <a:custGeom>
              <a:avLst/>
              <a:gdLst/>
              <a:ahLst/>
              <a:cxnLst/>
              <a:rect l="l" t="t" r="r" b="b"/>
              <a:pathLst>
                <a:path w="106" h="1114" extrusionOk="0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rgbClr val="1F386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785460" y="569854"/>
            <a:ext cx="772989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Graph Based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1068678" y="1870838"/>
            <a:ext cx="3040159" cy="26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6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Store entities and relationships between these entities as nodes and edges of a graph respectively. Entities have properties.</a:t>
            </a:r>
            <a:endParaRPr sz="1300"/>
          </a:p>
          <a:p>
            <a:pPr marL="177800" lvl="0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Traversing the relationships is very fast as relationship between nodes is not calculated at query time but is actually persisted as a relationship</a:t>
            </a:r>
            <a:endParaRPr sz="1300"/>
          </a:p>
          <a:p>
            <a:pPr marL="177800" lvl="0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Example: Neo4J, InfiniteGraph</a:t>
            </a:r>
            <a:endParaRPr sz="1300"/>
          </a:p>
          <a:p>
            <a:pPr marL="177800" lvl="0" indent="-1968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/>
              <a:t>Well suited for connected data such as social networks, spatial data, routing information for goods and supply</a:t>
            </a:r>
            <a:endParaRPr sz="1500"/>
          </a:p>
        </p:txBody>
      </p:sp>
      <p:pic>
        <p:nvPicPr>
          <p:cNvPr id="209" name="Google Shape;209;p33" descr="Chart, diagram, bubbl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-2615" r="-187" b="-2"/>
          <a:stretch/>
        </p:blipFill>
        <p:spPr>
          <a:xfrm>
            <a:off x="3987393" y="1801985"/>
            <a:ext cx="4928006" cy="267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2302</Words>
  <Application>Microsoft Office PowerPoint</Application>
  <PresentationFormat>On-screen Show (16:9)</PresentationFormat>
  <Paragraphs>352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 Narrow</vt:lpstr>
      <vt:lpstr>Courier New</vt:lpstr>
      <vt:lpstr>Calibri</vt:lpstr>
      <vt:lpstr>Arial</vt:lpstr>
      <vt:lpstr>Simple Light</vt:lpstr>
      <vt:lpstr>Office Theme</vt:lpstr>
      <vt:lpstr>Introduction to MongoDB</vt:lpstr>
      <vt:lpstr>Learning Objectives</vt:lpstr>
      <vt:lpstr>No SQL</vt:lpstr>
      <vt:lpstr>Advantages of NoSQL vs RDBMS</vt:lpstr>
      <vt:lpstr>NoSQL Types</vt:lpstr>
      <vt:lpstr>Key-Value Pair Based</vt:lpstr>
      <vt:lpstr>Column Based</vt:lpstr>
      <vt:lpstr>Document Based</vt:lpstr>
      <vt:lpstr>Graph Based</vt:lpstr>
      <vt:lpstr>Quiz 1</vt:lpstr>
      <vt:lpstr>Introduction: MongoDB</vt:lpstr>
      <vt:lpstr>Introduction: MongoDB</vt:lpstr>
      <vt:lpstr>Introduction: MongoDB</vt:lpstr>
      <vt:lpstr>Document</vt:lpstr>
      <vt:lpstr>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CRUD </vt:lpstr>
      <vt:lpstr>Quiz 2</vt:lpstr>
      <vt:lpstr>Creating a new Database</vt:lpstr>
      <vt:lpstr>Creating Collection </vt:lpstr>
      <vt:lpstr>MongoDB</vt:lpstr>
      <vt:lpstr>ObjectID</vt:lpstr>
      <vt:lpstr>PowerPoint Presentation</vt:lpstr>
      <vt:lpstr>Inserting Document</vt:lpstr>
      <vt:lpstr>Inserting Document (cont’d)</vt:lpstr>
      <vt:lpstr>CRUD Operations</vt:lpstr>
      <vt:lpstr>Finding Document</vt:lpstr>
      <vt:lpstr>Finding Document (cont’d)</vt:lpstr>
      <vt:lpstr>Finding Document (cont’d)</vt:lpstr>
      <vt:lpstr>Finding Document (cont’d)</vt:lpstr>
      <vt:lpstr>Finding Document (cont’d)</vt:lpstr>
      <vt:lpstr>Activity </vt:lpstr>
      <vt:lpstr>Finding Document (cont’d)</vt:lpstr>
      <vt:lpstr>Finding Document (cont’d)</vt:lpstr>
      <vt:lpstr>Finding Document (cont’d)</vt:lpstr>
      <vt:lpstr>Finding Document (cont’d)</vt:lpstr>
      <vt:lpstr>Finding Document (cont’d)</vt:lpstr>
      <vt:lpstr>Finding Document (cont’d)</vt:lpstr>
      <vt:lpstr>Finding Document (cont’d)</vt:lpstr>
      <vt:lpstr>CRUD Operations</vt:lpstr>
      <vt:lpstr>Updating document</vt:lpstr>
      <vt:lpstr>Updating document (Cont’d)</vt:lpstr>
      <vt:lpstr>PowerPoint Presentation</vt:lpstr>
      <vt:lpstr>Updating document (Cont’d)</vt:lpstr>
      <vt:lpstr>Updating document (Cont’d)</vt:lpstr>
      <vt:lpstr>Updating document (Cont’d)</vt:lpstr>
      <vt:lpstr>PowerPoint Presentation</vt:lpstr>
      <vt:lpstr>CRUD Operations</vt:lpstr>
      <vt:lpstr>PowerPoint Presentation</vt:lpstr>
      <vt:lpstr>Remove Documents </vt:lpstr>
      <vt:lpstr>Remove Documents (Cont’d)</vt:lpstr>
      <vt:lpstr>CRUD Operations</vt:lpstr>
      <vt:lpstr>Drop a Collection from Database</vt:lpstr>
      <vt:lpstr>Drop a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Quiz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MongoDB</dc:title>
  <cp:lastModifiedBy>Nik Faiz</cp:lastModifiedBy>
  <cp:revision>6</cp:revision>
  <dcterms:modified xsi:type="dcterms:W3CDTF">2020-11-28T07:04:48Z</dcterms:modified>
</cp:coreProperties>
</file>